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306" r:id="rId2"/>
    <p:sldId id="307" r:id="rId3"/>
    <p:sldId id="308" r:id="rId4"/>
    <p:sldId id="309" r:id="rId5"/>
    <p:sldId id="310" r:id="rId6"/>
    <p:sldId id="311" r:id="rId7"/>
    <p:sldId id="280" r:id="rId8"/>
    <p:sldId id="259" r:id="rId9"/>
    <p:sldId id="260" r:id="rId10"/>
    <p:sldId id="262" r:id="rId11"/>
    <p:sldId id="263" r:id="rId12"/>
    <p:sldId id="264" r:id="rId13"/>
    <p:sldId id="266" r:id="rId14"/>
    <p:sldId id="267" r:id="rId15"/>
    <p:sldId id="301" r:id="rId16"/>
    <p:sldId id="302" r:id="rId17"/>
    <p:sldId id="303" r:id="rId18"/>
    <p:sldId id="304" r:id="rId19"/>
    <p:sldId id="305" r:id="rId20"/>
    <p:sldId id="268" r:id="rId21"/>
    <p:sldId id="269" r:id="rId22"/>
    <p:sldId id="276" r:id="rId23"/>
    <p:sldId id="277" r:id="rId24"/>
    <p:sldId id="278" r:id="rId25"/>
    <p:sldId id="279" r:id="rId26"/>
    <p:sldId id="282" r:id="rId27"/>
    <p:sldId id="283" r:id="rId28"/>
    <p:sldId id="284" r:id="rId29"/>
    <p:sldId id="285" r:id="rId30"/>
    <p:sldId id="274" r:id="rId31"/>
    <p:sldId id="275"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60" autoAdjust="0"/>
  </p:normalViewPr>
  <p:slideViewPr>
    <p:cSldViewPr>
      <p:cViewPr>
        <p:scale>
          <a:sx n="75" d="100"/>
          <a:sy n="75" d="100"/>
        </p:scale>
        <p:origin x="1666" y="2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57F5B7F-8512-41E7-A035-99AF5AE4F19F}" type="datetimeFigureOut">
              <a:rPr lang="en-US" smtClean="0"/>
              <a:pPr/>
              <a:t>10/10/2024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FDBF95E-DA7F-4100-90CB-4D99A6961DEE}"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 </a:t>
            </a:r>
          </a:p>
          <a:p>
            <a:r>
              <a:rPr lang="en-US" sz="1200" b="1" kern="1200" dirty="0">
                <a:solidFill>
                  <a:schemeClr val="tx1"/>
                </a:solidFill>
                <a:latin typeface="+mn-lt"/>
                <a:ea typeface="+mn-ea"/>
                <a:cs typeface="+mn-cs"/>
              </a:rPr>
              <a:t>USECASE DIAGRAM: </a:t>
            </a:r>
            <a:r>
              <a:rPr lang="en-US" sz="1200" kern="1200" dirty="0">
                <a:solidFill>
                  <a:schemeClr val="tx1"/>
                </a:solidFill>
                <a:latin typeface="+mn-lt"/>
                <a:ea typeface="+mn-ea"/>
                <a:cs typeface="+mn-cs"/>
              </a:rPr>
              <a:t>A Use case is a description of set of sequence of actions.  Graphically it is rendered as an ellipse with solid line including only its name.  Use case diagram is a behavioral diagram that shows a set of use cases and actors and their relationship.  It is an association between the use cases and actors.  An actor represents a real-world object.  Primary Actor – Sender, Secondary Actor Receiver.</a:t>
            </a:r>
          </a:p>
          <a:p>
            <a:endParaRPr lang="en-US" dirty="0"/>
          </a:p>
        </p:txBody>
      </p:sp>
      <p:sp>
        <p:nvSpPr>
          <p:cNvPr id="4" name="Slide Number Placeholder 3"/>
          <p:cNvSpPr>
            <a:spLocks noGrp="1"/>
          </p:cNvSpPr>
          <p:nvPr>
            <p:ph type="sldNum" sz="quarter" idx="10"/>
          </p:nvPr>
        </p:nvSpPr>
        <p:spPr/>
        <p:txBody>
          <a:bodyPr/>
          <a:lstStyle/>
          <a:p>
            <a:fld id="{5FDBF95E-DA7F-4100-90CB-4D99A6961DEE}" type="slidenum">
              <a:rPr lang="en-US" smtClean="0"/>
              <a:pPr/>
              <a:t>12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a:solidFill>
                  <a:schemeClr val="tx1"/>
                </a:solidFill>
                <a:latin typeface="+mn-lt"/>
                <a:ea typeface="+mn-ea"/>
                <a:cs typeface="+mn-cs"/>
              </a:rPr>
              <a:t>Class Diagram:</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 description of set of objects that share the same attributes operations, relationships, and semantics</a:t>
            </a:r>
          </a:p>
          <a:p>
            <a:endParaRPr lang="en-US" dirty="0"/>
          </a:p>
        </p:txBody>
      </p:sp>
      <p:sp>
        <p:nvSpPr>
          <p:cNvPr id="4" name="Slide Number Placeholder 3"/>
          <p:cNvSpPr>
            <a:spLocks noGrp="1"/>
          </p:cNvSpPr>
          <p:nvPr>
            <p:ph type="sldNum" sz="quarter" idx="10"/>
          </p:nvPr>
        </p:nvSpPr>
        <p:spPr/>
        <p:txBody>
          <a:bodyPr/>
          <a:lstStyle/>
          <a:p>
            <a:fld id="{5FDBF95E-DA7F-4100-90CB-4D99A6961DEE}" type="slidenum">
              <a:rPr lang="en-US" smtClean="0"/>
              <a:pPr/>
              <a:t>13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a:t>Click to edit Master title style</a:t>
            </a:r>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7" name="Date Placeholder 6"/>
          <p:cNvSpPr>
            <a:spLocks noGrp="1"/>
          </p:cNvSpPr>
          <p:nvPr>
            <p:ph type="dt" sz="half" idx="10"/>
          </p:nvPr>
        </p:nvSpPr>
        <p:spPr/>
        <p:txBody>
          <a:bodyPr/>
          <a:lstStyle/>
          <a:p>
            <a:fld id="{DBDE36E3-064B-4319-8971-DB24598FB7A4}" type="datetimeFigureOut">
              <a:rPr lang="en-US" smtClean="0"/>
              <a:pPr/>
              <a:t>10/10/2024</a:t>
            </a:fld>
            <a:endParaRPr lang="en-US"/>
          </a:p>
        </p:txBody>
      </p:sp>
      <p:sp>
        <p:nvSpPr>
          <p:cNvPr id="20" name="Footer Placeholder 19"/>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2401026F-F1B0-4023-B4A0-A3D8B50537F2}" type="slidenum">
              <a:rPr lang="en-US" smtClean="0"/>
              <a:pPr/>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BDE36E3-064B-4319-8971-DB24598FB7A4}" type="datetimeFigureOut">
              <a:rPr lang="en-US" smtClean="0"/>
              <a:pPr/>
              <a:t>10/10/2024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1430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BDE36E3-064B-4319-8971-DB24598FB7A4}" type="datetimeFigureOut">
              <a:rPr lang="en-US" smtClean="0"/>
              <a:pPr/>
              <a:t>10/10/2024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BDE36E3-064B-4319-8971-DB24598FB7A4}" type="datetimeFigureOut">
              <a:rPr lang="en-US" smtClean="0"/>
              <a:pPr/>
              <a:t>10/10/2024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a:t>Click to edit Master title style</a:t>
            </a:r>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DBDE36E3-064B-4319-8971-DB24598FB7A4}" type="datetimeFigureOut">
              <a:rPr lang="en-US" smtClean="0"/>
              <a:pPr/>
              <a:t>10/10/2024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1026F-F1B0-4023-B4A0-A3D8B50537F2}" type="slidenum">
              <a:rPr lang="en-US" smtClean="0"/>
              <a:pPr/>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kumimoji="0" lang="en-US"/>
              <a:t>Click to edit Master title style</a:t>
            </a:r>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DBDE36E3-064B-4319-8971-DB24598FB7A4}" type="datetimeFigureOut">
              <a:rPr lang="en-US" smtClean="0"/>
              <a:pPr/>
              <a:t>10/10/2024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a:t>Click to edit Master title style</a:t>
            </a:r>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DBDE36E3-064B-4319-8971-DB24598FB7A4}" type="datetimeFigureOut">
              <a:rPr lang="en-US" smtClean="0"/>
              <a:pPr/>
              <a:t>10/10/2024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p>
            <a:r>
              <a:rPr kumimoji="0" lang="en-US"/>
              <a:t>Click to edit Master title style</a:t>
            </a:r>
          </a:p>
        </p:txBody>
      </p:sp>
      <p:sp>
        <p:nvSpPr>
          <p:cNvPr id="3" name="Date Placeholder 2"/>
          <p:cNvSpPr>
            <a:spLocks noGrp="1"/>
          </p:cNvSpPr>
          <p:nvPr>
            <p:ph type="dt" sz="half" idx="10"/>
          </p:nvPr>
        </p:nvSpPr>
        <p:spPr/>
        <p:txBody>
          <a:bodyPr/>
          <a:lstStyle/>
          <a:p>
            <a:fld id="{DBDE36E3-064B-4319-8971-DB24598FB7A4}" type="datetimeFigureOut">
              <a:rPr lang="en-US" smtClean="0"/>
              <a:pPr/>
              <a:t>10/10/2024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fld id="{DBDE36E3-064B-4319-8971-DB24598FB7A4}" type="datetimeFigureOut">
              <a:rPr lang="en-US" smtClean="0"/>
              <a:pPr/>
              <a:t>10/10/2024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401026F-F1B0-4023-B4A0-A3D8B50537F2}" type="slidenum">
              <a:rPr lang="en-US" smtClean="0"/>
              <a:pPr/>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a:t>Click to edit Master title style</a:t>
            </a:r>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DBDE36E3-064B-4319-8971-DB24598FB7A4}" type="datetimeFigureOut">
              <a:rPr lang="en-US" smtClean="0"/>
              <a:pPr/>
              <a:t>10/10/2024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a:t>Click to edit Master title style</a:t>
            </a:r>
          </a:p>
        </p:txBody>
      </p:sp>
      <p:sp>
        <p:nvSpPr>
          <p:cNvPr id="5" name="Date Placeholder 4"/>
          <p:cNvSpPr>
            <a:spLocks noGrp="1"/>
          </p:cNvSpPr>
          <p:nvPr>
            <p:ph type="dt" sz="half" idx="10"/>
          </p:nvPr>
        </p:nvSpPr>
        <p:spPr/>
        <p:txBody>
          <a:bodyPr/>
          <a:lstStyle/>
          <a:p>
            <a:fld id="{DBDE36E3-064B-4319-8971-DB24598FB7A4}" type="datetimeFigureOut">
              <a:rPr lang="en-US" smtClean="0"/>
              <a:pPr/>
              <a:t>10/10/2024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01026F-F1B0-4023-B4A0-A3D8B50537F2}" type="slidenum">
              <a:rPr lang="en-US" smtClean="0"/>
              <a:pPr/>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kumimoji="0" lang="en-US"/>
              <a:t>Click to edit Master title style</a:t>
            </a:r>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DBDE36E3-064B-4319-8971-DB24598FB7A4}" type="datetimeFigureOut">
              <a:rPr lang="en-US" smtClean="0"/>
              <a:pPr/>
              <a:t>10/10/2024</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2401026F-F1B0-4023-B4A0-A3D8B50537F2}" type="slidenum">
              <a:rPr lang="en-US" smtClean="0"/>
              <a:pPr/>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sitepoint.com/php/" TargetMode="External"/><Relationship Id="rId7" Type="http://schemas.openxmlformats.org/officeDocument/2006/relationships/hyperlink" Target="https://www.apachefriends.org/download.html" TargetMode="External"/><Relationship Id="rId2" Type="http://schemas.openxmlformats.org/officeDocument/2006/relationships/hyperlink" Target="https://www.w3schools.com/php/default.asp" TargetMode="External"/><Relationship Id="rId1" Type="http://schemas.openxmlformats.org/officeDocument/2006/relationships/slideLayout" Target="../slideLayouts/slideLayout2.xml"/><Relationship Id="rId6" Type="http://schemas.openxmlformats.org/officeDocument/2006/relationships/hyperlink" Target="http://www.mysqltutorial.org/" TargetMode="External"/><Relationship Id="rId5" Type="http://schemas.openxmlformats.org/officeDocument/2006/relationships/hyperlink" Target="https://www.mysql.com/" TargetMode="External"/><Relationship Id="rId4" Type="http://schemas.openxmlformats.org/officeDocument/2006/relationships/hyperlink" Target="https://www.php.net/"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F467D-A784-0956-1476-281531E6C137}"/>
              </a:ext>
            </a:extLst>
          </p:cNvPr>
          <p:cNvSpPr>
            <a:spLocks noGrp="1"/>
          </p:cNvSpPr>
          <p:nvPr>
            <p:ph type="title"/>
          </p:nvPr>
        </p:nvSpPr>
        <p:spPr/>
        <p:txBody>
          <a:bodyPr>
            <a:normAutofit fontScale="90000"/>
          </a:bodyPr>
          <a:lstStyle/>
          <a:p>
            <a:pPr algn="ctr"/>
            <a:r>
              <a:rPr lang="en-US" dirty="0"/>
              <a:t>Introduction to Vehicle Servicing                                         System</a:t>
            </a:r>
            <a:endParaRPr lang="en-IN" dirty="0"/>
          </a:p>
        </p:txBody>
      </p:sp>
      <p:sp>
        <p:nvSpPr>
          <p:cNvPr id="3" name="Content Placeholder 2">
            <a:extLst>
              <a:ext uri="{FF2B5EF4-FFF2-40B4-BE49-F238E27FC236}">
                <a16:creationId xmlns:a16="http://schemas.microsoft.com/office/drawing/2014/main" id="{AD8E0626-C25C-B7C4-D740-AD2444BE385E}"/>
              </a:ext>
            </a:extLst>
          </p:cNvPr>
          <p:cNvSpPr>
            <a:spLocks noGrp="1"/>
          </p:cNvSpPr>
          <p:nvPr>
            <p:ph idx="1"/>
          </p:nvPr>
        </p:nvSpPr>
        <p:spPr/>
        <p:txBody>
          <a:bodyPr/>
          <a:lstStyle/>
          <a:p>
            <a:r>
              <a:rPr lang="en-US" dirty="0"/>
              <a:t>Aim: Simplify vehicle servicing using an     		   online system.</a:t>
            </a:r>
          </a:p>
          <a:p>
            <a:endParaRPr lang="en-US" dirty="0"/>
          </a:p>
          <a:p>
            <a:r>
              <a:rPr lang="en-US" dirty="0"/>
              <a:t>Benefits: Easy scheduling, digital records, 	  	        online payments.</a:t>
            </a:r>
            <a:endParaRPr lang="en-IN" dirty="0"/>
          </a:p>
        </p:txBody>
      </p:sp>
    </p:spTree>
    <p:extLst>
      <p:ext uri="{BB962C8B-B14F-4D97-AF65-F5344CB8AC3E}">
        <p14:creationId xmlns:p14="http://schemas.microsoft.com/office/powerpoint/2010/main" val="867919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u="sng" dirty="0"/>
              <a:t>Requirement Specification</a:t>
            </a:r>
            <a:br>
              <a:rPr lang="en-US" dirty="0"/>
            </a:br>
            <a:endParaRPr lang="en-US" dirty="0"/>
          </a:p>
        </p:txBody>
      </p:sp>
      <p:sp>
        <p:nvSpPr>
          <p:cNvPr id="3" name="Content Placeholder 2"/>
          <p:cNvSpPr>
            <a:spLocks noGrp="1"/>
          </p:cNvSpPr>
          <p:nvPr>
            <p:ph idx="1"/>
          </p:nvPr>
        </p:nvSpPr>
        <p:spPr>
          <a:xfrm>
            <a:off x="1435608" y="1142984"/>
            <a:ext cx="7498080" cy="5105416"/>
          </a:xfrm>
        </p:spPr>
        <p:txBody>
          <a:bodyPr/>
          <a:lstStyle/>
          <a:p>
            <a:pPr>
              <a:buFont typeface="Wingdings" pitchFamily="2" charset="2"/>
              <a:buChar char="Ø"/>
            </a:pPr>
            <a:r>
              <a:rPr lang="en-US" sz="2000" b="1" u="sng" dirty="0"/>
              <a:t>Hardware Configuration:</a:t>
            </a:r>
            <a:endParaRPr lang="en-US" sz="2000" dirty="0"/>
          </a:p>
          <a:p>
            <a:pPr>
              <a:buNone/>
            </a:pPr>
            <a:r>
              <a:rPr lang="en-IN" sz="2400" dirty="0"/>
              <a:t>    </a:t>
            </a:r>
            <a:r>
              <a:rPr lang="en-IN" sz="1800" b="1" dirty="0"/>
              <a:t>Client Side</a:t>
            </a:r>
          </a:p>
          <a:p>
            <a:pPr>
              <a:buNone/>
            </a:pPr>
            <a:endParaRPr lang="en-IN" sz="1800" b="1" dirty="0"/>
          </a:p>
          <a:p>
            <a:pPr>
              <a:buNone/>
            </a:pPr>
            <a:endParaRPr lang="en-IN" sz="1800" b="1" dirty="0"/>
          </a:p>
          <a:p>
            <a:pPr>
              <a:buNone/>
            </a:pPr>
            <a:endParaRPr lang="en-IN" sz="1800" b="1" dirty="0"/>
          </a:p>
          <a:p>
            <a:pPr>
              <a:buNone/>
            </a:pPr>
            <a:r>
              <a:rPr lang="en-IN" sz="1800" b="1" dirty="0"/>
              <a:t>  </a:t>
            </a:r>
          </a:p>
          <a:p>
            <a:pPr>
              <a:buNone/>
            </a:pPr>
            <a:r>
              <a:rPr lang="en-IN" sz="1800" b="1" dirty="0"/>
              <a:t>  </a:t>
            </a:r>
          </a:p>
          <a:p>
            <a:pPr>
              <a:buNone/>
            </a:pPr>
            <a:r>
              <a:rPr lang="en-IN" sz="1800" b="1" dirty="0"/>
              <a:t>    Server Side</a:t>
            </a:r>
            <a:endParaRPr lang="en-US" sz="2400" b="1" dirty="0"/>
          </a:p>
        </p:txBody>
      </p:sp>
      <p:graphicFrame>
        <p:nvGraphicFramePr>
          <p:cNvPr id="4" name="Table 3"/>
          <p:cNvGraphicFramePr>
            <a:graphicFrameLocks noGrp="1"/>
          </p:cNvGraphicFramePr>
          <p:nvPr/>
        </p:nvGraphicFramePr>
        <p:xfrm>
          <a:off x="1857356" y="4429132"/>
          <a:ext cx="6096000" cy="110744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0">
                <a:tc>
                  <a:txBody>
                    <a:bodyPr/>
                    <a:lstStyle/>
                    <a:p>
                      <a:r>
                        <a:rPr lang="en-IN" dirty="0"/>
                        <a:t>RAM</a:t>
                      </a:r>
                      <a:endParaRPr lang="en-US" dirty="0"/>
                    </a:p>
                  </a:txBody>
                  <a:tcPr/>
                </a:tc>
                <a:tc>
                  <a:txBody>
                    <a:bodyPr/>
                    <a:lstStyle/>
                    <a:p>
                      <a:r>
                        <a:rPr lang="en-IN" dirty="0"/>
                        <a:t>1 GB</a:t>
                      </a:r>
                      <a:endParaRPr lang="en-US" dirty="0"/>
                    </a:p>
                  </a:txBody>
                  <a:tcPr/>
                </a:tc>
                <a:extLst>
                  <a:ext uri="{0D108BD9-81ED-4DB2-BD59-A6C34878D82A}">
                    <a16:rowId xmlns:a16="http://schemas.microsoft.com/office/drawing/2014/main" val="10000"/>
                  </a:ext>
                </a:extLst>
              </a:tr>
              <a:tr h="370840">
                <a:tc>
                  <a:txBody>
                    <a:bodyPr/>
                    <a:lstStyle/>
                    <a:p>
                      <a:r>
                        <a:rPr lang="en-IN" dirty="0"/>
                        <a:t>Hard Disk</a:t>
                      </a:r>
                      <a:endParaRPr lang="en-US" dirty="0"/>
                    </a:p>
                  </a:txBody>
                  <a:tcPr/>
                </a:tc>
                <a:tc>
                  <a:txBody>
                    <a:bodyPr/>
                    <a:lstStyle/>
                    <a:p>
                      <a:r>
                        <a:rPr lang="en-IN" dirty="0"/>
                        <a:t>20GB</a:t>
                      </a:r>
                      <a:endParaRPr lang="en-US" dirty="0"/>
                    </a:p>
                  </a:txBody>
                  <a:tcPr/>
                </a:tc>
                <a:extLst>
                  <a:ext uri="{0D108BD9-81ED-4DB2-BD59-A6C34878D82A}">
                    <a16:rowId xmlns:a16="http://schemas.microsoft.com/office/drawing/2014/main" val="10001"/>
                  </a:ext>
                </a:extLst>
              </a:tr>
              <a:tr h="370840">
                <a:tc>
                  <a:txBody>
                    <a:bodyPr/>
                    <a:lstStyle/>
                    <a:p>
                      <a:r>
                        <a:rPr lang="en-IN" dirty="0"/>
                        <a:t>Processor</a:t>
                      </a:r>
                      <a:endParaRPr lang="en-US" dirty="0"/>
                    </a:p>
                  </a:txBody>
                  <a:tcPr/>
                </a:tc>
                <a:tc>
                  <a:txBody>
                    <a:bodyPr/>
                    <a:lstStyle/>
                    <a:p>
                      <a:r>
                        <a:rPr lang="en-IN" dirty="0"/>
                        <a:t>2.0GHz</a:t>
                      </a:r>
                      <a:endParaRPr lang="en-US" dirty="0"/>
                    </a:p>
                  </a:txBody>
                  <a:tcPr/>
                </a:tc>
                <a:extLst>
                  <a:ext uri="{0D108BD9-81ED-4DB2-BD59-A6C34878D82A}">
                    <a16:rowId xmlns:a16="http://schemas.microsoft.com/office/drawing/2014/main" val="10002"/>
                  </a:ext>
                </a:extLst>
              </a:tr>
            </a:tbl>
          </a:graphicData>
        </a:graphic>
      </p:graphicFrame>
      <p:graphicFrame>
        <p:nvGraphicFramePr>
          <p:cNvPr id="5" name="Table 4"/>
          <p:cNvGraphicFramePr>
            <a:graphicFrameLocks noGrp="1"/>
          </p:cNvGraphicFramePr>
          <p:nvPr/>
        </p:nvGraphicFramePr>
        <p:xfrm>
          <a:off x="1785918" y="2285992"/>
          <a:ext cx="6096000" cy="111252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r>
                        <a:rPr lang="en-IN" dirty="0"/>
                        <a:t>RAM</a:t>
                      </a:r>
                      <a:endParaRPr lang="en-US" dirty="0"/>
                    </a:p>
                  </a:txBody>
                  <a:tcPr/>
                </a:tc>
                <a:tc>
                  <a:txBody>
                    <a:bodyPr/>
                    <a:lstStyle/>
                    <a:p>
                      <a:r>
                        <a:rPr lang="en-IN" dirty="0"/>
                        <a:t>512 MB</a:t>
                      </a:r>
                      <a:endParaRPr lang="en-US" dirty="0"/>
                    </a:p>
                  </a:txBody>
                  <a:tcPr/>
                </a:tc>
                <a:extLst>
                  <a:ext uri="{0D108BD9-81ED-4DB2-BD59-A6C34878D82A}">
                    <a16:rowId xmlns:a16="http://schemas.microsoft.com/office/drawing/2014/main" val="10000"/>
                  </a:ext>
                </a:extLst>
              </a:tr>
              <a:tr h="370840">
                <a:tc>
                  <a:txBody>
                    <a:bodyPr/>
                    <a:lstStyle/>
                    <a:p>
                      <a:r>
                        <a:rPr lang="en-IN" dirty="0"/>
                        <a:t>Hard Disk</a:t>
                      </a:r>
                      <a:endParaRPr lang="en-US" dirty="0"/>
                    </a:p>
                  </a:txBody>
                  <a:tcPr/>
                </a:tc>
                <a:tc>
                  <a:txBody>
                    <a:bodyPr/>
                    <a:lstStyle/>
                    <a:p>
                      <a:r>
                        <a:rPr lang="en-IN" dirty="0"/>
                        <a:t>10GB</a:t>
                      </a:r>
                      <a:endParaRPr lang="en-US" dirty="0"/>
                    </a:p>
                  </a:txBody>
                  <a:tcPr/>
                </a:tc>
                <a:extLst>
                  <a:ext uri="{0D108BD9-81ED-4DB2-BD59-A6C34878D82A}">
                    <a16:rowId xmlns:a16="http://schemas.microsoft.com/office/drawing/2014/main" val="10001"/>
                  </a:ext>
                </a:extLst>
              </a:tr>
              <a:tr h="370840">
                <a:tc>
                  <a:txBody>
                    <a:bodyPr/>
                    <a:lstStyle/>
                    <a:p>
                      <a:r>
                        <a:rPr lang="en-IN" dirty="0"/>
                        <a:t>Processor</a:t>
                      </a:r>
                      <a:endParaRPr lang="en-US" dirty="0"/>
                    </a:p>
                  </a:txBody>
                  <a:tcPr/>
                </a:tc>
                <a:tc>
                  <a:txBody>
                    <a:bodyPr/>
                    <a:lstStyle/>
                    <a:p>
                      <a:r>
                        <a:rPr lang="en-IN" dirty="0"/>
                        <a:t>1.0 GHz</a:t>
                      </a:r>
                      <a:endParaRPr lang="en-US" dirty="0"/>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785794"/>
          </a:xfrm>
        </p:spPr>
        <p:txBody>
          <a:bodyPr/>
          <a:lstStyle/>
          <a:p>
            <a:pPr algn="ctr"/>
            <a:r>
              <a:rPr lang="en-IN" b="1" dirty="0"/>
              <a:t>Continue.....</a:t>
            </a:r>
            <a:endParaRPr lang="en-US" b="1" dirty="0"/>
          </a:p>
        </p:txBody>
      </p:sp>
      <p:sp>
        <p:nvSpPr>
          <p:cNvPr id="3" name="Content Placeholder 2"/>
          <p:cNvSpPr>
            <a:spLocks noGrp="1"/>
          </p:cNvSpPr>
          <p:nvPr>
            <p:ph idx="1"/>
          </p:nvPr>
        </p:nvSpPr>
        <p:spPr>
          <a:xfrm>
            <a:off x="1435608" y="928670"/>
            <a:ext cx="7498080" cy="5319730"/>
          </a:xfrm>
        </p:spPr>
        <p:txBody>
          <a:bodyPr/>
          <a:lstStyle/>
          <a:p>
            <a:r>
              <a:rPr lang="en-US" sz="2000" b="1" u="sng" dirty="0"/>
              <a:t>Software Requirement:</a:t>
            </a:r>
          </a:p>
          <a:p>
            <a:pPr>
              <a:buNone/>
            </a:pPr>
            <a:r>
              <a:rPr lang="en-IN" sz="1800" b="1" dirty="0"/>
              <a:t>    Client Side</a:t>
            </a:r>
          </a:p>
          <a:p>
            <a:endParaRPr lang="en-IN" sz="2000" b="1" u="sng" dirty="0"/>
          </a:p>
          <a:p>
            <a:endParaRPr lang="en-IN" sz="2000" b="1" u="sng" dirty="0"/>
          </a:p>
          <a:p>
            <a:pPr>
              <a:buNone/>
            </a:pPr>
            <a:endParaRPr lang="en-US" sz="2000" b="1" u="sng" dirty="0"/>
          </a:p>
          <a:p>
            <a:pPr>
              <a:buNone/>
            </a:pPr>
            <a:r>
              <a:rPr lang="en-IN" sz="2000" dirty="0"/>
              <a:t> </a:t>
            </a:r>
          </a:p>
          <a:p>
            <a:pPr>
              <a:buNone/>
            </a:pPr>
            <a:r>
              <a:rPr lang="en-IN" sz="1800" b="1" dirty="0"/>
              <a:t>  Server Side</a:t>
            </a:r>
          </a:p>
          <a:p>
            <a:pPr>
              <a:buNone/>
            </a:pPr>
            <a:endParaRPr lang="en-US" sz="1800" b="1" dirty="0"/>
          </a:p>
        </p:txBody>
      </p:sp>
      <p:graphicFrame>
        <p:nvGraphicFramePr>
          <p:cNvPr id="4" name="Table 3"/>
          <p:cNvGraphicFramePr>
            <a:graphicFrameLocks noGrp="1"/>
          </p:cNvGraphicFramePr>
          <p:nvPr/>
        </p:nvGraphicFramePr>
        <p:xfrm>
          <a:off x="1643042" y="1857364"/>
          <a:ext cx="6905652" cy="1010920"/>
        </p:xfrm>
        <a:graphic>
          <a:graphicData uri="http://schemas.openxmlformats.org/drawingml/2006/table">
            <a:tbl>
              <a:tblPr firstRow="1" bandRow="1">
                <a:tableStyleId>{5C22544A-7EE6-4342-B048-85BDC9FD1C3A}</a:tableStyleId>
              </a:tblPr>
              <a:tblGrid>
                <a:gridCol w="3452826">
                  <a:extLst>
                    <a:ext uri="{9D8B030D-6E8A-4147-A177-3AD203B41FA5}">
                      <a16:colId xmlns:a16="http://schemas.microsoft.com/office/drawing/2014/main" val="20000"/>
                    </a:ext>
                  </a:extLst>
                </a:gridCol>
                <a:gridCol w="3452826">
                  <a:extLst>
                    <a:ext uri="{9D8B030D-6E8A-4147-A177-3AD203B41FA5}">
                      <a16:colId xmlns:a16="http://schemas.microsoft.com/office/drawing/2014/main" val="20001"/>
                    </a:ext>
                  </a:extLst>
                </a:gridCol>
              </a:tblGrid>
              <a:tr h="370840">
                <a:tc>
                  <a:txBody>
                    <a:bodyPr/>
                    <a:lstStyle/>
                    <a:p>
                      <a:r>
                        <a:rPr lang="en-IN" dirty="0"/>
                        <a:t>Web Browser</a:t>
                      </a:r>
                      <a:endParaRPr lang="en-US" dirty="0"/>
                    </a:p>
                  </a:txBody>
                  <a:tcPr/>
                </a:tc>
                <a:tc>
                  <a:txBody>
                    <a:bodyPr/>
                    <a:lstStyle/>
                    <a:p>
                      <a:r>
                        <a:rPr kumimoji="0" lang="en-US" sz="1800" b="1" kern="1200" dirty="0">
                          <a:solidFill>
                            <a:schemeClr val="lt1"/>
                          </a:solidFill>
                          <a:latin typeface="+mn-lt"/>
                          <a:ea typeface="+mn-ea"/>
                          <a:cs typeface="+mn-cs"/>
                        </a:rPr>
                        <a:t>Google Chrome or any compatible browser</a:t>
                      </a:r>
                      <a:endParaRPr lang="en-US" dirty="0"/>
                    </a:p>
                  </a:txBody>
                  <a:tcPr/>
                </a:tc>
                <a:extLst>
                  <a:ext uri="{0D108BD9-81ED-4DB2-BD59-A6C34878D82A}">
                    <a16:rowId xmlns:a16="http://schemas.microsoft.com/office/drawing/2014/main" val="10000"/>
                  </a:ext>
                </a:extLst>
              </a:tr>
              <a:tr h="370840">
                <a:tc>
                  <a:txBody>
                    <a:bodyPr/>
                    <a:lstStyle/>
                    <a:p>
                      <a:r>
                        <a:rPr kumimoji="0" lang="en-US" sz="1800" b="1" kern="1200" dirty="0">
                          <a:solidFill>
                            <a:schemeClr val="dk1"/>
                          </a:solidFill>
                          <a:latin typeface="+mn-lt"/>
                          <a:ea typeface="+mn-ea"/>
                          <a:cs typeface="+mn-cs"/>
                        </a:rPr>
                        <a:t>Operating System</a:t>
                      </a:r>
                      <a:endParaRPr lang="en-US" dirty="0"/>
                    </a:p>
                  </a:txBody>
                  <a:tcPr/>
                </a:tc>
                <a:tc>
                  <a:txBody>
                    <a:bodyPr/>
                    <a:lstStyle/>
                    <a:p>
                      <a:r>
                        <a:rPr kumimoji="0" lang="en-US" sz="1800" kern="1200" dirty="0">
                          <a:solidFill>
                            <a:schemeClr val="dk1"/>
                          </a:solidFill>
                          <a:latin typeface="+mn-lt"/>
                          <a:ea typeface="+mn-ea"/>
                          <a:cs typeface="+mn-cs"/>
                        </a:rPr>
                        <a:t>Windows or any equivalent OS</a:t>
                      </a:r>
                      <a:endParaRPr lang="en-US" dirty="0"/>
                    </a:p>
                  </a:txBody>
                  <a:tcPr/>
                </a:tc>
                <a:extLst>
                  <a:ext uri="{0D108BD9-81ED-4DB2-BD59-A6C34878D82A}">
                    <a16:rowId xmlns:a16="http://schemas.microsoft.com/office/drawing/2014/main" val="10001"/>
                  </a:ext>
                </a:extLst>
              </a:tr>
            </a:tbl>
          </a:graphicData>
        </a:graphic>
      </p:graphicFrame>
      <p:graphicFrame>
        <p:nvGraphicFramePr>
          <p:cNvPr id="5" name="Table 4"/>
          <p:cNvGraphicFramePr>
            <a:graphicFrameLocks noGrp="1"/>
          </p:cNvGraphicFramePr>
          <p:nvPr/>
        </p:nvGraphicFramePr>
        <p:xfrm>
          <a:off x="1714480" y="3929066"/>
          <a:ext cx="6715172" cy="2123440"/>
        </p:xfrm>
        <a:graphic>
          <a:graphicData uri="http://schemas.openxmlformats.org/drawingml/2006/table">
            <a:tbl>
              <a:tblPr firstRow="1" bandRow="1">
                <a:tableStyleId>{5C22544A-7EE6-4342-B048-85BDC9FD1C3A}</a:tableStyleId>
              </a:tblPr>
              <a:tblGrid>
                <a:gridCol w="3357586">
                  <a:extLst>
                    <a:ext uri="{9D8B030D-6E8A-4147-A177-3AD203B41FA5}">
                      <a16:colId xmlns:a16="http://schemas.microsoft.com/office/drawing/2014/main" val="20000"/>
                    </a:ext>
                  </a:extLst>
                </a:gridCol>
                <a:gridCol w="3357586">
                  <a:extLst>
                    <a:ext uri="{9D8B030D-6E8A-4147-A177-3AD203B41FA5}">
                      <a16:colId xmlns:a16="http://schemas.microsoft.com/office/drawing/2014/main" val="20001"/>
                    </a:ext>
                  </a:extLst>
                </a:gridCol>
              </a:tblGrid>
              <a:tr h="370840">
                <a:tc>
                  <a:txBody>
                    <a:bodyPr/>
                    <a:lstStyle/>
                    <a:p>
                      <a:r>
                        <a:rPr kumimoji="0" lang="en-US" sz="1800" b="1" kern="1200" dirty="0">
                          <a:solidFill>
                            <a:schemeClr val="lt1"/>
                          </a:solidFill>
                          <a:latin typeface="+mn-lt"/>
                          <a:ea typeface="+mn-ea"/>
                          <a:cs typeface="+mn-cs"/>
                        </a:rPr>
                        <a:t>Web Server</a:t>
                      </a:r>
                      <a:endParaRPr lang="en-US" dirty="0"/>
                    </a:p>
                  </a:txBody>
                  <a:tcPr/>
                </a:tc>
                <a:tc>
                  <a:txBody>
                    <a:bodyPr/>
                    <a:lstStyle/>
                    <a:p>
                      <a:r>
                        <a:rPr kumimoji="0" lang="en-US" sz="1800" b="1" kern="1200" dirty="0">
                          <a:solidFill>
                            <a:schemeClr val="lt1"/>
                          </a:solidFill>
                          <a:latin typeface="+mn-lt"/>
                          <a:ea typeface="+mn-ea"/>
                          <a:cs typeface="+mn-cs"/>
                        </a:rPr>
                        <a:t>APACHE</a:t>
                      </a:r>
                      <a:endParaRPr lang="en-US" dirty="0"/>
                    </a:p>
                  </a:txBody>
                  <a:tcPr/>
                </a:tc>
                <a:extLst>
                  <a:ext uri="{0D108BD9-81ED-4DB2-BD59-A6C34878D82A}">
                    <a16:rowId xmlns:a16="http://schemas.microsoft.com/office/drawing/2014/main" val="10000"/>
                  </a:ext>
                </a:extLst>
              </a:tr>
              <a:tr h="370840">
                <a:tc>
                  <a:txBody>
                    <a:bodyPr/>
                    <a:lstStyle/>
                    <a:p>
                      <a:r>
                        <a:rPr kumimoji="0" lang="en-US" sz="1800" b="1" kern="1200" dirty="0">
                          <a:solidFill>
                            <a:schemeClr val="dk1"/>
                          </a:solidFill>
                          <a:latin typeface="+mn-lt"/>
                          <a:ea typeface="+mn-ea"/>
                          <a:cs typeface="+mn-cs"/>
                        </a:rPr>
                        <a:t>Server side Language</a:t>
                      </a:r>
                      <a:endParaRPr lang="en-US" dirty="0"/>
                    </a:p>
                  </a:txBody>
                  <a:tcPr/>
                </a:tc>
                <a:tc>
                  <a:txBody>
                    <a:bodyPr/>
                    <a:lstStyle/>
                    <a:p>
                      <a:r>
                        <a:rPr kumimoji="0" lang="en-US" sz="1800" kern="1200" dirty="0">
                          <a:solidFill>
                            <a:schemeClr val="dk1"/>
                          </a:solidFill>
                          <a:latin typeface="+mn-lt"/>
                          <a:ea typeface="+mn-ea"/>
                          <a:cs typeface="+mn-cs"/>
                        </a:rPr>
                        <a:t>PHP5.6 or above version</a:t>
                      </a:r>
                      <a:endParaRPr lang="en-US" dirty="0"/>
                    </a:p>
                  </a:txBody>
                  <a:tcPr/>
                </a:tc>
                <a:extLst>
                  <a:ext uri="{0D108BD9-81ED-4DB2-BD59-A6C34878D82A}">
                    <a16:rowId xmlns:a16="http://schemas.microsoft.com/office/drawing/2014/main" val="10001"/>
                  </a:ext>
                </a:extLst>
              </a:tr>
              <a:tr h="370840">
                <a:tc>
                  <a:txBody>
                    <a:bodyPr/>
                    <a:lstStyle/>
                    <a:p>
                      <a:r>
                        <a:rPr kumimoji="0" lang="en-US" sz="1800" b="1" kern="1200" dirty="0">
                          <a:solidFill>
                            <a:schemeClr val="dk1"/>
                          </a:solidFill>
                          <a:latin typeface="+mn-lt"/>
                          <a:ea typeface="+mn-ea"/>
                          <a:cs typeface="+mn-cs"/>
                        </a:rPr>
                        <a:t>Database Server</a:t>
                      </a:r>
                      <a:endParaRPr lang="en-US" dirty="0"/>
                    </a:p>
                  </a:txBody>
                  <a:tcPr/>
                </a:tc>
                <a:tc>
                  <a:txBody>
                    <a:bodyPr/>
                    <a:lstStyle/>
                    <a:p>
                      <a:r>
                        <a:rPr kumimoji="0" lang="en-US" sz="1800" kern="1200" dirty="0" err="1">
                          <a:solidFill>
                            <a:schemeClr val="dk1"/>
                          </a:solidFill>
                          <a:latin typeface="+mn-lt"/>
                          <a:ea typeface="+mn-ea"/>
                          <a:cs typeface="+mn-cs"/>
                        </a:rPr>
                        <a:t>MySQL</a:t>
                      </a:r>
                      <a:endParaRPr lang="en-US" dirty="0"/>
                    </a:p>
                  </a:txBody>
                  <a:tcPr/>
                </a:tc>
                <a:extLst>
                  <a:ext uri="{0D108BD9-81ED-4DB2-BD59-A6C34878D82A}">
                    <a16:rowId xmlns:a16="http://schemas.microsoft.com/office/drawing/2014/main" val="10002"/>
                  </a:ext>
                </a:extLst>
              </a:tr>
              <a:tr h="370840">
                <a:tc>
                  <a:txBody>
                    <a:bodyPr/>
                    <a:lstStyle/>
                    <a:p>
                      <a:r>
                        <a:rPr kumimoji="0" lang="en-US" sz="1800" b="1" kern="1200" dirty="0">
                          <a:solidFill>
                            <a:schemeClr val="dk1"/>
                          </a:solidFill>
                          <a:latin typeface="+mn-lt"/>
                          <a:ea typeface="+mn-ea"/>
                          <a:cs typeface="+mn-cs"/>
                        </a:rPr>
                        <a:t>Web Browser</a:t>
                      </a:r>
                      <a:endParaRPr lang="en-US" dirty="0"/>
                    </a:p>
                  </a:txBody>
                  <a:tcPr/>
                </a:tc>
                <a:tc>
                  <a:txBody>
                    <a:bodyPr/>
                    <a:lstStyle/>
                    <a:p>
                      <a:r>
                        <a:rPr kumimoji="0" lang="en-US" sz="1800" kern="1200" dirty="0">
                          <a:solidFill>
                            <a:schemeClr val="dk1"/>
                          </a:solidFill>
                          <a:latin typeface="+mn-lt"/>
                          <a:ea typeface="+mn-ea"/>
                          <a:cs typeface="+mn-cs"/>
                        </a:rPr>
                        <a:t>Google Chrome or any compatible browser</a:t>
                      </a:r>
                      <a:endParaRPr lang="en-US" dirty="0"/>
                    </a:p>
                  </a:txBody>
                  <a:tcPr/>
                </a:tc>
                <a:extLst>
                  <a:ext uri="{0D108BD9-81ED-4DB2-BD59-A6C34878D82A}">
                    <a16:rowId xmlns:a16="http://schemas.microsoft.com/office/drawing/2014/main" val="10003"/>
                  </a:ext>
                </a:extLst>
              </a:tr>
              <a:tr h="370840">
                <a:tc>
                  <a:txBody>
                    <a:bodyPr/>
                    <a:lstStyle/>
                    <a:p>
                      <a:r>
                        <a:rPr kumimoji="0" lang="en-US" sz="1800" b="1" kern="1200" dirty="0">
                          <a:solidFill>
                            <a:schemeClr val="dk1"/>
                          </a:solidFill>
                          <a:latin typeface="+mn-lt"/>
                          <a:ea typeface="+mn-ea"/>
                          <a:cs typeface="+mn-cs"/>
                        </a:rPr>
                        <a:t>Operating System</a:t>
                      </a:r>
                      <a:endParaRPr lang="en-US" dirty="0"/>
                    </a:p>
                  </a:txBody>
                  <a:tcPr/>
                </a:tc>
                <a:tc>
                  <a:txBody>
                    <a:bodyPr/>
                    <a:lstStyle/>
                    <a:p>
                      <a:r>
                        <a:rPr kumimoji="0" lang="en-US" sz="1800" kern="1200" dirty="0">
                          <a:solidFill>
                            <a:schemeClr val="dk1"/>
                          </a:solidFill>
                          <a:latin typeface="+mn-lt"/>
                          <a:ea typeface="+mn-ea"/>
                          <a:cs typeface="+mn-cs"/>
                        </a:rPr>
                        <a:t>Windows or any equivalent OS</a:t>
                      </a:r>
                      <a:endParaRPr lang="en-US" dirty="0"/>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1000108"/>
          </a:xfrm>
        </p:spPr>
        <p:txBody>
          <a:bodyPr/>
          <a:lstStyle/>
          <a:p>
            <a:pPr algn="ctr"/>
            <a:r>
              <a:rPr lang="en-IN" b="1" dirty="0"/>
              <a:t>Use Case Diagram</a:t>
            </a:r>
            <a:endParaRPr lang="en-US" b="1" dirty="0"/>
          </a:p>
        </p:txBody>
      </p:sp>
      <p:pic>
        <p:nvPicPr>
          <p:cNvPr id="7" name="Picture 6">
            <a:extLst>
              <a:ext uri="{FF2B5EF4-FFF2-40B4-BE49-F238E27FC236}">
                <a16:creationId xmlns:a16="http://schemas.microsoft.com/office/drawing/2014/main" id="{D66022CF-5926-2EA7-C334-079EDD148D61}"/>
              </a:ext>
            </a:extLst>
          </p:cNvPr>
          <p:cNvPicPr>
            <a:picLocks noChangeAspect="1"/>
          </p:cNvPicPr>
          <p:nvPr/>
        </p:nvPicPr>
        <p:blipFill>
          <a:blip r:embed="rId3"/>
          <a:stretch>
            <a:fillRect/>
          </a:stretch>
        </p:blipFill>
        <p:spPr>
          <a:xfrm>
            <a:off x="1691680" y="1412777"/>
            <a:ext cx="6408712" cy="525658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Class Diagram</a:t>
            </a:r>
            <a:endParaRPr lang="en-US" b="1" dirty="0"/>
          </a:p>
        </p:txBody>
      </p:sp>
      <p:pic>
        <p:nvPicPr>
          <p:cNvPr id="3" name="Picture 2" descr="C:\Users\pande\Downloads\class Diagram VSMS.png"/>
          <p:cNvPicPr>
            <a:picLocks noChangeAspect="1" noChangeArrowheads="1"/>
          </p:cNvPicPr>
          <p:nvPr/>
        </p:nvPicPr>
        <p:blipFill>
          <a:blip r:embed="rId3"/>
          <a:srcRect/>
          <a:stretch>
            <a:fillRect/>
          </a:stretch>
        </p:blipFill>
        <p:spPr bwMode="auto">
          <a:xfrm>
            <a:off x="1498600" y="1596123"/>
            <a:ext cx="7073928" cy="4929221"/>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1142984"/>
          </a:xfrm>
        </p:spPr>
        <p:txBody>
          <a:bodyPr/>
          <a:lstStyle/>
          <a:p>
            <a:pPr algn="ctr"/>
            <a:r>
              <a:rPr lang="en-IN" b="1" dirty="0"/>
              <a:t>ER Diagram</a:t>
            </a:r>
            <a:endParaRPr lang="en-US" b="1" dirty="0"/>
          </a:p>
        </p:txBody>
      </p:sp>
      <p:pic>
        <p:nvPicPr>
          <p:cNvPr id="4" name="Picture 3">
            <a:extLst>
              <a:ext uri="{FF2B5EF4-FFF2-40B4-BE49-F238E27FC236}">
                <a16:creationId xmlns:a16="http://schemas.microsoft.com/office/drawing/2014/main" id="{DD8F3A00-1A1C-B015-B6D3-CBEA13D5A108}"/>
              </a:ext>
            </a:extLst>
          </p:cNvPr>
          <p:cNvPicPr>
            <a:picLocks noChangeAspect="1"/>
          </p:cNvPicPr>
          <p:nvPr/>
        </p:nvPicPr>
        <p:blipFill>
          <a:blip r:embed="rId2"/>
          <a:stretch>
            <a:fillRect/>
          </a:stretch>
        </p:blipFill>
        <p:spPr>
          <a:xfrm>
            <a:off x="1660880" y="980728"/>
            <a:ext cx="7272808" cy="512272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7AA75-64EE-4E38-B523-7445FCFD5592}"/>
              </a:ext>
            </a:extLst>
          </p:cNvPr>
          <p:cNvSpPr>
            <a:spLocks noGrp="1"/>
          </p:cNvSpPr>
          <p:nvPr>
            <p:ph type="title"/>
          </p:nvPr>
        </p:nvSpPr>
        <p:spPr/>
        <p:txBody>
          <a:bodyPr/>
          <a:lstStyle/>
          <a:p>
            <a:pPr algn="ctr"/>
            <a:r>
              <a:rPr lang="en-IN" b="1" dirty="0"/>
              <a:t>Data Flow Diagram</a:t>
            </a:r>
          </a:p>
        </p:txBody>
      </p:sp>
      <p:sp>
        <p:nvSpPr>
          <p:cNvPr id="3" name="Content Placeholder 2">
            <a:extLst>
              <a:ext uri="{FF2B5EF4-FFF2-40B4-BE49-F238E27FC236}">
                <a16:creationId xmlns:a16="http://schemas.microsoft.com/office/drawing/2014/main" id="{38163471-0F2B-4A33-BEF1-2B60A9F32866}"/>
              </a:ext>
            </a:extLst>
          </p:cNvPr>
          <p:cNvSpPr>
            <a:spLocks noGrp="1"/>
          </p:cNvSpPr>
          <p:nvPr>
            <p:ph idx="1"/>
          </p:nvPr>
        </p:nvSpPr>
        <p:spPr/>
        <p:txBody>
          <a:bodyPr/>
          <a:lstStyle/>
          <a:p>
            <a:pPr marR="309880" algn="just">
              <a:lnSpc>
                <a:spcPct val="150000"/>
              </a:lnSpc>
            </a:pPr>
            <a:r>
              <a:rPr lang="en-US" sz="1800" dirty="0">
                <a:solidFill>
                  <a:srgbClr val="000000"/>
                </a:solidFill>
                <a:effectLst/>
                <a:latin typeface="Calibri" panose="020F0502020204030204" pitchFamily="34" charset="0"/>
                <a:ea typeface="Times New Roman" panose="02020603050405020304" pitchFamily="18" charset="0"/>
              </a:rPr>
              <a:t>A data flow diagram is graphical tool used to describe and analyze movement of data through a system.  These are the central tool and the basis from which the other components are developed.  The transformation of data from input to output, through processed, may be described logically and independently of physical components associated with the system. </a:t>
            </a:r>
            <a:endParaRPr lang="en-IN" sz="1800" dirty="0">
              <a:effectLst/>
              <a:latin typeface="Times New Roman" panose="02020603050405020304" pitchFamily="18" charset="0"/>
              <a:ea typeface="Times New Roman" panose="02020603050405020304" pitchFamily="18" charset="0"/>
            </a:endParaRPr>
          </a:p>
          <a:p>
            <a:pPr marR="309880" algn="just">
              <a:lnSpc>
                <a:spcPct val="150000"/>
              </a:lnSpc>
            </a:pPr>
            <a:r>
              <a:rPr lang="en-US" sz="1800" dirty="0">
                <a:solidFill>
                  <a:srgbClr val="000000"/>
                </a:solidFill>
                <a:effectLst/>
                <a:latin typeface="Calibri" panose="020F0502020204030204" pitchFamily="34" charset="0"/>
                <a:ea typeface="Times New Roman" panose="02020603050405020304" pitchFamily="18" charset="0"/>
              </a:rPr>
              <a:t>These are known as the logical data flow diagrams.  The physical data flow diagrams show the actual implements and movement of data between people, departments and workstations.</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408975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DFDDF9E-A49F-4B32-9796-112EA8AAC5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9632" y="692696"/>
            <a:ext cx="7498080" cy="4968552"/>
          </a:xfrm>
        </p:spPr>
      </p:pic>
    </p:spTree>
    <p:extLst>
      <p:ext uri="{BB962C8B-B14F-4D97-AF65-F5344CB8AC3E}">
        <p14:creationId xmlns:p14="http://schemas.microsoft.com/office/powerpoint/2010/main" val="447479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0407DC5-2AC0-43F1-A7D7-57BBAD0B92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9632" y="1028700"/>
            <a:ext cx="7423218" cy="4800600"/>
          </a:xfrm>
        </p:spPr>
      </p:pic>
    </p:spTree>
    <p:extLst>
      <p:ext uri="{BB962C8B-B14F-4D97-AF65-F5344CB8AC3E}">
        <p14:creationId xmlns:p14="http://schemas.microsoft.com/office/powerpoint/2010/main" val="26067437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533C629-3BEE-499F-B3F7-A6347F169A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5656" y="981075"/>
            <a:ext cx="7272808" cy="5267325"/>
          </a:xfrm>
        </p:spPr>
      </p:pic>
    </p:spTree>
    <p:extLst>
      <p:ext uri="{BB962C8B-B14F-4D97-AF65-F5344CB8AC3E}">
        <p14:creationId xmlns:p14="http://schemas.microsoft.com/office/powerpoint/2010/main" val="1515400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8EDF8B2-DA9B-496A-9D1D-23831A9580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1640" y="1268760"/>
            <a:ext cx="7498080" cy="4896544"/>
          </a:xfrm>
        </p:spPr>
      </p:pic>
    </p:spTree>
    <p:extLst>
      <p:ext uri="{BB962C8B-B14F-4D97-AF65-F5344CB8AC3E}">
        <p14:creationId xmlns:p14="http://schemas.microsoft.com/office/powerpoint/2010/main" val="2003490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EA527-B764-FAE9-6EF2-5A895C1EF990}"/>
              </a:ext>
            </a:extLst>
          </p:cNvPr>
          <p:cNvSpPr>
            <a:spLocks noGrp="1"/>
          </p:cNvSpPr>
          <p:nvPr>
            <p:ph type="title"/>
          </p:nvPr>
        </p:nvSpPr>
        <p:spPr/>
        <p:txBody>
          <a:bodyPr/>
          <a:lstStyle/>
          <a:p>
            <a:pPr algn="ctr"/>
            <a:r>
              <a:rPr lang="en-US" dirty="0"/>
              <a:t>Purpose and Scope</a:t>
            </a:r>
            <a:endParaRPr lang="en-IN" dirty="0"/>
          </a:p>
        </p:txBody>
      </p:sp>
      <p:sp>
        <p:nvSpPr>
          <p:cNvPr id="3" name="Content Placeholder 2">
            <a:extLst>
              <a:ext uri="{FF2B5EF4-FFF2-40B4-BE49-F238E27FC236}">
                <a16:creationId xmlns:a16="http://schemas.microsoft.com/office/drawing/2014/main" id="{0119A74D-B0FE-ECCF-B0E4-E5C647A715DC}"/>
              </a:ext>
            </a:extLst>
          </p:cNvPr>
          <p:cNvSpPr>
            <a:spLocks noGrp="1"/>
          </p:cNvSpPr>
          <p:nvPr>
            <p:ph idx="1"/>
          </p:nvPr>
        </p:nvSpPr>
        <p:spPr/>
        <p:txBody>
          <a:bodyPr/>
          <a:lstStyle/>
          <a:p>
            <a:r>
              <a:rPr lang="en-US" dirty="0"/>
              <a:t>Purpose: To save time and reduce stress for vehicle owners and service centers.</a:t>
            </a:r>
          </a:p>
          <a:p>
            <a:endParaRPr lang="en-US" dirty="0"/>
          </a:p>
          <a:p>
            <a:r>
              <a:rPr lang="en-US" dirty="0"/>
              <a:t>Scope: Covers booking, tracking, servicing 	 history, and feedback.</a:t>
            </a:r>
            <a:endParaRPr lang="en-IN" dirty="0"/>
          </a:p>
        </p:txBody>
      </p:sp>
    </p:spTree>
    <p:extLst>
      <p:ext uri="{BB962C8B-B14F-4D97-AF65-F5344CB8AC3E}">
        <p14:creationId xmlns:p14="http://schemas.microsoft.com/office/powerpoint/2010/main" val="1729601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142852"/>
            <a:ext cx="7498080" cy="2071702"/>
          </a:xfrm>
        </p:spPr>
        <p:txBody>
          <a:bodyPr>
            <a:normAutofit/>
          </a:bodyPr>
          <a:lstStyle/>
          <a:p>
            <a:pPr algn="ctr"/>
            <a:r>
              <a:rPr lang="en-US" b="1" u="sng" dirty="0"/>
              <a:t>Implementation and </a:t>
            </a:r>
            <a:br>
              <a:rPr lang="en-US" b="1" u="sng" dirty="0"/>
            </a:br>
            <a:r>
              <a:rPr lang="en-US" b="1" u="sng" dirty="0"/>
              <a:t>System Testing</a:t>
            </a:r>
            <a:br>
              <a:rPr lang="en-US" dirty="0"/>
            </a:br>
            <a:endParaRPr lang="en-US" dirty="0"/>
          </a:p>
        </p:txBody>
      </p:sp>
      <p:sp>
        <p:nvSpPr>
          <p:cNvPr id="3" name="Content Placeholder 2"/>
          <p:cNvSpPr>
            <a:spLocks noGrp="1"/>
          </p:cNvSpPr>
          <p:nvPr>
            <p:ph idx="1"/>
          </p:nvPr>
        </p:nvSpPr>
        <p:spPr>
          <a:xfrm>
            <a:off x="1435608" y="1643050"/>
            <a:ext cx="7498080" cy="4605350"/>
          </a:xfrm>
        </p:spPr>
        <p:txBody>
          <a:bodyPr>
            <a:normAutofit fontScale="70000" lnSpcReduction="20000"/>
          </a:bodyPr>
          <a:lstStyle/>
          <a:p>
            <a:r>
              <a:rPr lang="en-US" dirty="0"/>
              <a:t>After all phase have been perfectly done, the system will be implemented to the server and the system can be used.</a:t>
            </a:r>
          </a:p>
          <a:p>
            <a:endParaRPr lang="en-US" dirty="0"/>
          </a:p>
          <a:p>
            <a:pPr>
              <a:buNone/>
            </a:pPr>
            <a:r>
              <a:rPr lang="en-US" b="1" u="sng" dirty="0"/>
              <a:t>System Testing</a:t>
            </a:r>
          </a:p>
          <a:p>
            <a:pPr>
              <a:buNone/>
            </a:pPr>
            <a:endParaRPr lang="en-US" dirty="0"/>
          </a:p>
          <a:p>
            <a:r>
              <a:rPr lang="en-US" dirty="0"/>
              <a:t>The goal of the system testing process was to determine all faults in our project .The program was subjected to a set of test inputs and many explanations were made and based on these explanations it will be decided whether the program behaves as expected or not. Our Project went through two levels of testing</a:t>
            </a:r>
          </a:p>
          <a:p>
            <a:pPr>
              <a:buFont typeface="Wingdings" pitchFamily="2" charset="2"/>
              <a:buChar char="q"/>
            </a:pPr>
            <a:endParaRPr lang="en-US" dirty="0"/>
          </a:p>
          <a:p>
            <a:pPr>
              <a:buFont typeface="Wingdings" pitchFamily="2" charset="2"/>
              <a:buChar char="q"/>
            </a:pPr>
            <a:r>
              <a:rPr lang="en-US" dirty="0"/>
              <a:t>Unit testing</a:t>
            </a:r>
          </a:p>
          <a:p>
            <a:pPr>
              <a:buFont typeface="Wingdings" pitchFamily="2" charset="2"/>
              <a:buChar char="q"/>
            </a:pPr>
            <a:r>
              <a:rPr lang="en-US" dirty="0"/>
              <a:t>Integration testing</a:t>
            </a:r>
          </a:p>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725470"/>
          </a:xfrm>
        </p:spPr>
        <p:txBody>
          <a:bodyPr>
            <a:normAutofit fontScale="90000"/>
          </a:bodyPr>
          <a:lstStyle/>
          <a:p>
            <a:pPr algn="ctr"/>
            <a:r>
              <a:rPr lang="en-US" b="1" u="sng" dirty="0"/>
              <a:t>Project Screens</a:t>
            </a:r>
            <a:br>
              <a:rPr lang="en-US" dirty="0"/>
            </a:br>
            <a:endParaRPr lang="en-US" dirty="0"/>
          </a:p>
        </p:txBody>
      </p:sp>
      <p:pic>
        <p:nvPicPr>
          <p:cNvPr id="5" name="Content Placeholder 4" descr="C:\Users\pande\Downloads\Vehicle Service Management System.png"/>
          <p:cNvPicPr>
            <a:picLocks noGrp="1"/>
          </p:cNvPicPr>
          <p:nvPr>
            <p:ph idx="1"/>
          </p:nvPr>
        </p:nvPicPr>
        <p:blipFill>
          <a:blip r:embed="rId2" cstate="print"/>
          <a:srcRect/>
          <a:stretch>
            <a:fillRect/>
          </a:stretch>
        </p:blipFill>
        <p:spPr bwMode="auto">
          <a:xfrm>
            <a:off x="1857356" y="1214422"/>
            <a:ext cx="5957633" cy="5033978"/>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cstate="print"/>
          <a:srcRect/>
          <a:stretch>
            <a:fillRect/>
          </a:stretch>
        </p:blipFill>
        <p:spPr bwMode="auto">
          <a:xfrm>
            <a:off x="1643042" y="285728"/>
            <a:ext cx="6643734" cy="2568757"/>
          </a:xfrm>
          <a:prstGeom prst="rect">
            <a:avLst/>
          </a:prstGeom>
          <a:noFill/>
          <a:ln w="9525">
            <a:noFill/>
            <a:miter lim="800000"/>
            <a:headEnd/>
            <a:tailEnd/>
          </a:ln>
        </p:spPr>
      </p:pic>
      <p:pic>
        <p:nvPicPr>
          <p:cNvPr id="5" name="Picture 4"/>
          <p:cNvPicPr/>
          <p:nvPr/>
        </p:nvPicPr>
        <p:blipFill>
          <a:blip r:embed="rId3" cstate="print"/>
          <a:srcRect/>
          <a:stretch>
            <a:fillRect/>
          </a:stretch>
        </p:blipFill>
        <p:spPr bwMode="auto">
          <a:xfrm>
            <a:off x="1643042" y="3143248"/>
            <a:ext cx="6572296" cy="2570607"/>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cstate="print"/>
          <a:srcRect/>
          <a:stretch>
            <a:fillRect/>
          </a:stretch>
        </p:blipFill>
        <p:spPr bwMode="auto">
          <a:xfrm>
            <a:off x="1357290" y="428604"/>
            <a:ext cx="7215238" cy="2568757"/>
          </a:xfrm>
          <a:prstGeom prst="rect">
            <a:avLst/>
          </a:prstGeom>
          <a:noFill/>
          <a:ln w="9525">
            <a:noFill/>
            <a:miter lim="800000"/>
            <a:headEnd/>
            <a:tailEnd/>
          </a:ln>
        </p:spPr>
      </p:pic>
      <p:pic>
        <p:nvPicPr>
          <p:cNvPr id="5" name="Picture 4"/>
          <p:cNvPicPr/>
          <p:nvPr/>
        </p:nvPicPr>
        <p:blipFill>
          <a:blip r:embed="rId3" cstate="print"/>
          <a:srcRect/>
          <a:stretch>
            <a:fillRect/>
          </a:stretch>
        </p:blipFill>
        <p:spPr bwMode="auto">
          <a:xfrm>
            <a:off x="1285852" y="3429000"/>
            <a:ext cx="7358114" cy="2570607"/>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cstate="print"/>
          <a:srcRect/>
          <a:stretch>
            <a:fillRect/>
          </a:stretch>
        </p:blipFill>
        <p:spPr bwMode="auto">
          <a:xfrm>
            <a:off x="1500166" y="285728"/>
            <a:ext cx="7072362" cy="2568757"/>
          </a:xfrm>
          <a:prstGeom prst="rect">
            <a:avLst/>
          </a:prstGeom>
          <a:noFill/>
          <a:ln w="9525">
            <a:noFill/>
            <a:miter lim="800000"/>
            <a:headEnd/>
            <a:tailEnd/>
          </a:ln>
        </p:spPr>
      </p:pic>
      <p:pic>
        <p:nvPicPr>
          <p:cNvPr id="5" name="Picture 4"/>
          <p:cNvPicPr/>
          <p:nvPr/>
        </p:nvPicPr>
        <p:blipFill>
          <a:blip r:embed="rId3" cstate="print"/>
          <a:srcRect/>
          <a:stretch>
            <a:fillRect/>
          </a:stretch>
        </p:blipFill>
        <p:spPr bwMode="auto">
          <a:xfrm>
            <a:off x="1428728" y="3286124"/>
            <a:ext cx="7143800" cy="2570607"/>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lstStyle/>
          <a:p>
            <a:endParaRPr lang="en-US"/>
          </a:p>
        </p:txBody>
      </p:sp>
      <p:pic>
        <p:nvPicPr>
          <p:cNvPr id="9" name="Picture 8"/>
          <p:cNvPicPr/>
          <p:nvPr/>
        </p:nvPicPr>
        <p:blipFill>
          <a:blip r:embed="rId2" cstate="print"/>
          <a:srcRect/>
          <a:stretch>
            <a:fillRect/>
          </a:stretch>
        </p:blipFill>
        <p:spPr bwMode="auto">
          <a:xfrm>
            <a:off x="1500166" y="142852"/>
            <a:ext cx="7072362" cy="2570607"/>
          </a:xfrm>
          <a:prstGeom prst="rect">
            <a:avLst/>
          </a:prstGeom>
          <a:noFill/>
          <a:ln w="9525">
            <a:noFill/>
            <a:miter lim="800000"/>
            <a:headEnd/>
            <a:tailEnd/>
          </a:ln>
        </p:spPr>
      </p:pic>
      <p:pic>
        <p:nvPicPr>
          <p:cNvPr id="10" name="Picture 9" descr="C:\Users\pande\Downloads\Vehicle Service Managment System (2).png"/>
          <p:cNvPicPr/>
          <p:nvPr/>
        </p:nvPicPr>
        <p:blipFill>
          <a:blip r:embed="rId3"/>
          <a:srcRect/>
          <a:stretch>
            <a:fillRect/>
          </a:stretch>
        </p:blipFill>
        <p:spPr bwMode="auto">
          <a:xfrm>
            <a:off x="1428728" y="2928934"/>
            <a:ext cx="7215238" cy="3124200"/>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nde\Desktop\VSMS Service Details.png"/>
          <p:cNvPicPr>
            <a:picLocks noGrp="1" noChangeAspect="1" noChangeArrowheads="1"/>
          </p:cNvPicPr>
          <p:nvPr>
            <p:ph idx="1"/>
          </p:nvPr>
        </p:nvPicPr>
        <p:blipFill>
          <a:blip r:embed="rId2"/>
          <a:srcRect/>
          <a:stretch>
            <a:fillRect/>
          </a:stretch>
        </p:blipFill>
        <p:spPr bwMode="auto">
          <a:xfrm>
            <a:off x="1285852" y="1071546"/>
            <a:ext cx="7499350" cy="3251326"/>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p:nvPr/>
        </p:nvPicPr>
        <p:blipFill>
          <a:blip r:embed="rId2" cstate="print"/>
          <a:srcRect/>
          <a:stretch>
            <a:fillRect/>
          </a:stretch>
        </p:blipFill>
        <p:spPr bwMode="auto">
          <a:xfrm>
            <a:off x="1500166" y="3714752"/>
            <a:ext cx="7286676" cy="2570607"/>
          </a:xfrm>
          <a:prstGeom prst="rect">
            <a:avLst/>
          </a:prstGeom>
          <a:noFill/>
          <a:ln w="9525">
            <a:noFill/>
            <a:miter lim="800000"/>
            <a:headEnd/>
            <a:tailEnd/>
          </a:ln>
        </p:spPr>
      </p:pic>
      <p:pic>
        <p:nvPicPr>
          <p:cNvPr id="10" name="Content Placeholder 9" descr="C:\Users\pande\Downloads\Vehicle Service Management System (2).png"/>
          <p:cNvPicPr>
            <a:picLocks noGrp="1"/>
          </p:cNvPicPr>
          <p:nvPr>
            <p:ph idx="1"/>
          </p:nvPr>
        </p:nvPicPr>
        <p:blipFill>
          <a:blip r:embed="rId3" cstate="print"/>
          <a:srcRect/>
          <a:stretch>
            <a:fillRect/>
          </a:stretch>
        </p:blipFill>
        <p:spPr bwMode="auto">
          <a:xfrm>
            <a:off x="1571604" y="285728"/>
            <a:ext cx="7143800" cy="3125736"/>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p:cNvPicPr>
          <p:nvPr>
            <p:ph idx="1"/>
          </p:nvPr>
        </p:nvPicPr>
        <p:blipFill>
          <a:blip r:embed="rId2" cstate="print"/>
          <a:srcRect/>
          <a:stretch>
            <a:fillRect/>
          </a:stretch>
        </p:blipFill>
        <p:spPr bwMode="auto">
          <a:xfrm>
            <a:off x="1285852" y="428604"/>
            <a:ext cx="7000924" cy="2568757"/>
          </a:xfrm>
          <a:prstGeom prst="rect">
            <a:avLst/>
          </a:prstGeom>
          <a:noFill/>
          <a:ln w="9525">
            <a:noFill/>
            <a:miter lim="800000"/>
            <a:headEnd/>
            <a:tailEnd/>
          </a:ln>
        </p:spPr>
      </p:pic>
      <p:pic>
        <p:nvPicPr>
          <p:cNvPr id="6" name="Picture 5" descr="C:\Users\pande\Downloads\Vehicle Service Managment System (7).png"/>
          <p:cNvPicPr/>
          <p:nvPr/>
        </p:nvPicPr>
        <p:blipFill>
          <a:blip r:embed="rId3"/>
          <a:srcRect/>
          <a:stretch>
            <a:fillRect/>
          </a:stretch>
        </p:blipFill>
        <p:spPr bwMode="auto">
          <a:xfrm>
            <a:off x="1357290" y="3071810"/>
            <a:ext cx="7072362" cy="3467100"/>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Conclusion</a:t>
            </a:r>
            <a:endParaRPr lang="en-US" dirty="0"/>
          </a:p>
        </p:txBody>
      </p:sp>
      <p:sp>
        <p:nvSpPr>
          <p:cNvPr id="3" name="Content Placeholder 2"/>
          <p:cNvSpPr>
            <a:spLocks noGrp="1"/>
          </p:cNvSpPr>
          <p:nvPr>
            <p:ph idx="1"/>
          </p:nvPr>
        </p:nvSpPr>
        <p:spPr/>
        <p:txBody>
          <a:bodyPr>
            <a:normAutofit fontScale="70000" lnSpcReduction="20000"/>
          </a:bodyPr>
          <a:lstStyle/>
          <a:p>
            <a:r>
              <a:rPr lang="en-US" dirty="0"/>
              <a:t>The package was designed in such a way that future modifications can be done easily. The following conclusions can be deduced from the development of the project.</a:t>
            </a:r>
            <a:endParaRPr lang="en-US" sz="2800" dirty="0"/>
          </a:p>
          <a:p>
            <a:pPr>
              <a:buNone/>
            </a:pPr>
            <a:endParaRPr lang="en-US" sz="2800" dirty="0"/>
          </a:p>
          <a:p>
            <a:pPr lvl="1">
              <a:buFont typeface="Wingdings" pitchFamily="2" charset="2"/>
              <a:buChar char="Ø"/>
            </a:pPr>
            <a:r>
              <a:rPr lang="en-US" dirty="0"/>
              <a:t>Automation of the entire system improves the efficiency</a:t>
            </a:r>
            <a:endParaRPr lang="en-US" sz="2400" dirty="0"/>
          </a:p>
          <a:p>
            <a:pPr lvl="1">
              <a:buFont typeface="Wingdings" pitchFamily="2" charset="2"/>
              <a:buChar char="Ø"/>
            </a:pPr>
            <a:r>
              <a:rPr lang="en-US" dirty="0"/>
              <a:t>It provides a friendly graphical user interface which proves to be better when compared to the existing system.</a:t>
            </a:r>
            <a:endParaRPr lang="en-US" sz="2400" dirty="0"/>
          </a:p>
          <a:p>
            <a:pPr lvl="1">
              <a:buFont typeface="Wingdings" pitchFamily="2" charset="2"/>
              <a:buChar char="Ø"/>
            </a:pPr>
            <a:r>
              <a:rPr lang="en-US" dirty="0"/>
              <a:t>It gives appropriate access to the authorized users depending on their permissions.</a:t>
            </a:r>
            <a:endParaRPr lang="en-US" sz="2400" dirty="0"/>
          </a:p>
          <a:p>
            <a:pPr lvl="1">
              <a:buFont typeface="Wingdings" pitchFamily="2" charset="2"/>
              <a:buChar char="Ø"/>
            </a:pPr>
            <a:r>
              <a:rPr lang="en-US" dirty="0"/>
              <a:t>It effectively overcomes the delay in communications.</a:t>
            </a:r>
            <a:endParaRPr lang="en-US" sz="2400" dirty="0"/>
          </a:p>
          <a:p>
            <a:pPr lvl="1">
              <a:buFont typeface="Wingdings" pitchFamily="2" charset="2"/>
              <a:buChar char="Ø"/>
            </a:pPr>
            <a:r>
              <a:rPr lang="en-US" dirty="0"/>
              <a:t>Updating of information becomes so easier.</a:t>
            </a:r>
            <a:endParaRPr lang="en-US" sz="2400" dirty="0"/>
          </a:p>
          <a:p>
            <a:pPr lvl="1">
              <a:buFont typeface="Wingdings" pitchFamily="2" charset="2"/>
              <a:buChar char="Ø"/>
            </a:pPr>
            <a:r>
              <a:rPr lang="en-US" dirty="0"/>
              <a:t>System security, data security and reliability are the striking features.</a:t>
            </a:r>
            <a:endParaRPr lang="en-US" sz="2400" dirty="0"/>
          </a:p>
          <a:p>
            <a:pPr lvl="1">
              <a:buFont typeface="Wingdings" pitchFamily="2" charset="2"/>
              <a:buChar char="Ø"/>
            </a:pPr>
            <a:r>
              <a:rPr lang="en-US" dirty="0"/>
              <a:t>The System has adequate scope for modification in future if it is necessary.</a:t>
            </a:r>
            <a:endParaRPr lang="en-US" sz="2400" dirty="0"/>
          </a:p>
          <a:p>
            <a:pPr>
              <a:buNone/>
            </a:pP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C15FA-4416-A2AC-4D99-471A675DA4B6}"/>
              </a:ext>
            </a:extLst>
          </p:cNvPr>
          <p:cNvSpPr>
            <a:spLocks noGrp="1"/>
          </p:cNvSpPr>
          <p:nvPr>
            <p:ph type="title"/>
          </p:nvPr>
        </p:nvSpPr>
        <p:spPr/>
        <p:txBody>
          <a:bodyPr>
            <a:normAutofit/>
          </a:bodyPr>
          <a:lstStyle/>
          <a:p>
            <a:r>
              <a:rPr lang="en-US" dirty="0"/>
              <a:t>Advantages of the System:</a:t>
            </a:r>
            <a:endParaRPr lang="en-IN" dirty="0"/>
          </a:p>
        </p:txBody>
      </p:sp>
      <p:sp>
        <p:nvSpPr>
          <p:cNvPr id="3" name="Content Placeholder 2">
            <a:extLst>
              <a:ext uri="{FF2B5EF4-FFF2-40B4-BE49-F238E27FC236}">
                <a16:creationId xmlns:a16="http://schemas.microsoft.com/office/drawing/2014/main" id="{61E8C5A3-E233-9728-D0CE-0EB0B33BD710}"/>
              </a:ext>
            </a:extLst>
          </p:cNvPr>
          <p:cNvSpPr>
            <a:spLocks noGrp="1"/>
          </p:cNvSpPr>
          <p:nvPr>
            <p:ph idx="1"/>
          </p:nvPr>
        </p:nvSpPr>
        <p:spPr>
          <a:xfrm>
            <a:off x="1331640" y="2132856"/>
            <a:ext cx="7498080" cy="4800600"/>
          </a:xfrm>
        </p:spPr>
        <p:txBody>
          <a:bodyPr/>
          <a:lstStyle/>
          <a:p>
            <a:r>
              <a:rPr lang="en-US" dirty="0"/>
              <a:t>Easy Scheduling.</a:t>
            </a:r>
          </a:p>
          <a:p>
            <a:r>
              <a:rPr lang="en-US" dirty="0"/>
              <a:t>Real-time service updates.</a:t>
            </a:r>
          </a:p>
          <a:p>
            <a:r>
              <a:rPr lang="en-US" dirty="0"/>
              <a:t>Digital service history.</a:t>
            </a:r>
          </a:p>
          <a:p>
            <a:r>
              <a:rPr lang="en-US" dirty="0"/>
              <a:t>Predictive maintenance and more.</a:t>
            </a:r>
            <a:endParaRPr lang="en-IN" dirty="0"/>
          </a:p>
        </p:txBody>
      </p:sp>
    </p:spTree>
    <p:extLst>
      <p:ext uri="{BB962C8B-B14F-4D97-AF65-F5344CB8AC3E}">
        <p14:creationId xmlns:p14="http://schemas.microsoft.com/office/powerpoint/2010/main" val="30972752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725470"/>
          </a:xfrm>
        </p:spPr>
        <p:txBody>
          <a:bodyPr>
            <a:normAutofit fontScale="90000"/>
          </a:bodyPr>
          <a:lstStyle/>
          <a:p>
            <a:pPr algn="ctr"/>
            <a:r>
              <a:rPr lang="en-US" b="1" u="sng" dirty="0"/>
              <a:t>References</a:t>
            </a:r>
            <a:br>
              <a:rPr lang="en-US" dirty="0"/>
            </a:br>
            <a:endParaRPr lang="en-US" dirty="0"/>
          </a:p>
        </p:txBody>
      </p:sp>
      <p:sp>
        <p:nvSpPr>
          <p:cNvPr id="3" name="Content Placeholder 2"/>
          <p:cNvSpPr>
            <a:spLocks noGrp="1"/>
          </p:cNvSpPr>
          <p:nvPr>
            <p:ph idx="1"/>
          </p:nvPr>
        </p:nvSpPr>
        <p:spPr>
          <a:xfrm>
            <a:off x="1435608" y="785794"/>
            <a:ext cx="7498080" cy="5462606"/>
          </a:xfrm>
        </p:spPr>
        <p:txBody>
          <a:bodyPr>
            <a:normAutofit/>
          </a:bodyPr>
          <a:lstStyle/>
          <a:p>
            <a:pPr>
              <a:buNone/>
            </a:pPr>
            <a:r>
              <a:rPr lang="en-US" sz="2000" b="1" dirty="0"/>
              <a:t>For PHP</a:t>
            </a:r>
            <a:endParaRPr lang="en-US" sz="2000" dirty="0"/>
          </a:p>
          <a:p>
            <a:pPr lvl="0">
              <a:buFont typeface="Wingdings" pitchFamily="2" charset="2"/>
              <a:buChar char="q"/>
            </a:pPr>
            <a:r>
              <a:rPr lang="en-US" sz="2400" u="sng" dirty="0">
                <a:hlinkClick r:id="rId2"/>
              </a:rPr>
              <a:t>https://www.w3schools.com/php/default.asp</a:t>
            </a:r>
            <a:endParaRPr lang="en-US" sz="2400" dirty="0"/>
          </a:p>
          <a:p>
            <a:pPr lvl="0">
              <a:buFont typeface="Wingdings" pitchFamily="2" charset="2"/>
              <a:buChar char="q"/>
            </a:pPr>
            <a:r>
              <a:rPr lang="en-US" sz="2400" u="sng" dirty="0">
                <a:hlinkClick r:id="rId3"/>
              </a:rPr>
              <a:t>https://www.sitepoint.com/php/</a:t>
            </a:r>
            <a:endParaRPr lang="en-US" sz="2400" dirty="0"/>
          </a:p>
          <a:p>
            <a:pPr lvl="0">
              <a:buFont typeface="Wingdings" pitchFamily="2" charset="2"/>
              <a:buChar char="q"/>
            </a:pPr>
            <a:r>
              <a:rPr lang="en-US" sz="2400" u="sng" dirty="0">
                <a:hlinkClick r:id="rId4"/>
              </a:rPr>
              <a:t>https://www.php.net/</a:t>
            </a:r>
            <a:endParaRPr lang="en-US" sz="2400" dirty="0"/>
          </a:p>
          <a:p>
            <a:pPr>
              <a:buNone/>
            </a:pPr>
            <a:r>
              <a:rPr lang="en-US" sz="2800" dirty="0"/>
              <a:t> </a:t>
            </a:r>
          </a:p>
          <a:p>
            <a:pPr>
              <a:buNone/>
            </a:pPr>
            <a:r>
              <a:rPr lang="en-US" sz="2000" b="1" dirty="0"/>
              <a:t>For </a:t>
            </a:r>
            <a:r>
              <a:rPr lang="en-US" sz="2000" b="1" dirty="0" err="1"/>
              <a:t>MySQL</a:t>
            </a:r>
            <a:endParaRPr lang="en-US" sz="2000" dirty="0"/>
          </a:p>
          <a:p>
            <a:pPr lvl="0">
              <a:buFont typeface="Wingdings" pitchFamily="2" charset="2"/>
              <a:buChar char="q"/>
            </a:pPr>
            <a:r>
              <a:rPr lang="en-US" sz="2400" u="sng" dirty="0">
                <a:hlinkClick r:id="rId5"/>
              </a:rPr>
              <a:t>https://www.mysql.com/</a:t>
            </a:r>
            <a:endParaRPr lang="en-US" sz="2400" dirty="0"/>
          </a:p>
          <a:p>
            <a:pPr lvl="0">
              <a:buFont typeface="Wingdings" pitchFamily="2" charset="2"/>
              <a:buChar char="q"/>
            </a:pPr>
            <a:r>
              <a:rPr lang="en-US" sz="2400" u="sng" dirty="0">
                <a:hlinkClick r:id="rId6"/>
              </a:rPr>
              <a:t>http://www.mysqltutorial.org</a:t>
            </a:r>
            <a:endParaRPr lang="en-US" sz="2400" dirty="0"/>
          </a:p>
          <a:p>
            <a:pPr>
              <a:buNone/>
            </a:pPr>
            <a:r>
              <a:rPr lang="en-US" sz="2000" b="1" dirty="0"/>
              <a:t> </a:t>
            </a:r>
            <a:endParaRPr lang="en-US" sz="2000" dirty="0"/>
          </a:p>
          <a:p>
            <a:pPr>
              <a:buNone/>
            </a:pPr>
            <a:r>
              <a:rPr lang="en-US" sz="2000" b="1" dirty="0"/>
              <a:t>For XAMPP</a:t>
            </a:r>
            <a:endParaRPr lang="en-US" sz="2000" dirty="0"/>
          </a:p>
          <a:p>
            <a:pPr lvl="0">
              <a:buFont typeface="Wingdings" pitchFamily="2" charset="2"/>
              <a:buChar char="q"/>
            </a:pPr>
            <a:r>
              <a:rPr lang="en-US" sz="2400" u="sng" dirty="0">
                <a:hlinkClick r:id="rId7"/>
              </a:rPr>
              <a:t>https://www.apachefriends.org/download.html</a:t>
            </a:r>
            <a:endParaRPr lang="en-US" sz="2400" dirty="0"/>
          </a:p>
          <a:p>
            <a:pPr>
              <a:buNone/>
            </a:pP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7290" y="2428868"/>
            <a:ext cx="7498080" cy="1143000"/>
          </a:xfrm>
        </p:spPr>
        <p:txBody>
          <a:bodyPr>
            <a:normAutofit/>
          </a:bodyPr>
          <a:lstStyle/>
          <a:p>
            <a:pPr algn="ctr"/>
            <a:r>
              <a:rPr lang="en-IN" sz="6600" b="1" dirty="0"/>
              <a:t>Thank You</a:t>
            </a:r>
            <a:endParaRPr lang="en-US" sz="66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9334B-D5C7-2175-837A-260E1E3B4781}"/>
              </a:ext>
            </a:extLst>
          </p:cNvPr>
          <p:cNvSpPr>
            <a:spLocks noGrp="1"/>
          </p:cNvSpPr>
          <p:nvPr>
            <p:ph type="title"/>
          </p:nvPr>
        </p:nvSpPr>
        <p:spPr/>
        <p:txBody>
          <a:bodyPr/>
          <a:lstStyle/>
          <a:p>
            <a:r>
              <a:rPr lang="en-US" dirty="0"/>
              <a:t>Functional Requirements:</a:t>
            </a:r>
            <a:endParaRPr lang="en-IN" dirty="0"/>
          </a:p>
        </p:txBody>
      </p:sp>
      <p:sp>
        <p:nvSpPr>
          <p:cNvPr id="3" name="Content Placeholder 2">
            <a:extLst>
              <a:ext uri="{FF2B5EF4-FFF2-40B4-BE49-F238E27FC236}">
                <a16:creationId xmlns:a16="http://schemas.microsoft.com/office/drawing/2014/main" id="{66373267-ECEE-2305-C1D8-3AADAC2A7826}"/>
              </a:ext>
            </a:extLst>
          </p:cNvPr>
          <p:cNvSpPr>
            <a:spLocks noGrp="1"/>
          </p:cNvSpPr>
          <p:nvPr>
            <p:ph idx="1"/>
          </p:nvPr>
        </p:nvSpPr>
        <p:spPr>
          <a:xfrm>
            <a:off x="1259632" y="2204864"/>
            <a:ext cx="7498080" cy="4800600"/>
          </a:xfrm>
        </p:spPr>
        <p:txBody>
          <a:bodyPr/>
          <a:lstStyle/>
          <a:p>
            <a:r>
              <a:rPr lang="en-US" dirty="0"/>
              <a:t>User registration.</a:t>
            </a:r>
          </a:p>
          <a:p>
            <a:r>
              <a:rPr lang="en-US" dirty="0"/>
              <a:t>Appointment scheduling.</a:t>
            </a:r>
          </a:p>
          <a:p>
            <a:r>
              <a:rPr lang="en-US" dirty="0"/>
              <a:t>Real-time servicing tracking.</a:t>
            </a:r>
          </a:p>
        </p:txBody>
      </p:sp>
    </p:spTree>
    <p:extLst>
      <p:ext uri="{BB962C8B-B14F-4D97-AF65-F5344CB8AC3E}">
        <p14:creationId xmlns:p14="http://schemas.microsoft.com/office/powerpoint/2010/main" val="1411012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D4F3E-E957-FC30-FB99-68EF4CF79311}"/>
              </a:ext>
            </a:extLst>
          </p:cNvPr>
          <p:cNvSpPr>
            <a:spLocks noGrp="1"/>
          </p:cNvSpPr>
          <p:nvPr>
            <p:ph type="title"/>
          </p:nvPr>
        </p:nvSpPr>
        <p:spPr/>
        <p:txBody>
          <a:bodyPr/>
          <a:lstStyle/>
          <a:p>
            <a:r>
              <a:rPr lang="en-US" dirty="0"/>
              <a:t>Technology Used:</a:t>
            </a:r>
            <a:endParaRPr lang="en-IN" dirty="0"/>
          </a:p>
        </p:txBody>
      </p:sp>
      <p:sp>
        <p:nvSpPr>
          <p:cNvPr id="3" name="Content Placeholder 2">
            <a:extLst>
              <a:ext uri="{FF2B5EF4-FFF2-40B4-BE49-F238E27FC236}">
                <a16:creationId xmlns:a16="http://schemas.microsoft.com/office/drawing/2014/main" id="{F025B952-4095-A104-0064-97FC77FA0EF3}"/>
              </a:ext>
            </a:extLst>
          </p:cNvPr>
          <p:cNvSpPr>
            <a:spLocks noGrp="1"/>
          </p:cNvSpPr>
          <p:nvPr>
            <p:ph idx="1"/>
          </p:nvPr>
        </p:nvSpPr>
        <p:spPr/>
        <p:txBody>
          <a:bodyPr/>
          <a:lstStyle/>
          <a:p>
            <a:r>
              <a:rPr lang="en-US" dirty="0"/>
              <a:t>Frontend: HTML, CSS,  JavaScript.</a:t>
            </a:r>
          </a:p>
          <a:p>
            <a:r>
              <a:rPr lang="en-US" dirty="0"/>
              <a:t>Backend: PHP, MySQL.</a:t>
            </a:r>
          </a:p>
          <a:p>
            <a:r>
              <a:rPr lang="en-US" dirty="0"/>
              <a:t>Database Management: MySQL.</a:t>
            </a:r>
          </a:p>
          <a:p>
            <a:endParaRPr lang="en-IN" dirty="0"/>
          </a:p>
        </p:txBody>
      </p:sp>
    </p:spTree>
    <p:extLst>
      <p:ext uri="{BB962C8B-B14F-4D97-AF65-F5344CB8AC3E}">
        <p14:creationId xmlns:p14="http://schemas.microsoft.com/office/powerpoint/2010/main" val="1848849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3A211-F426-1630-C763-20519E05537E}"/>
              </a:ext>
            </a:extLst>
          </p:cNvPr>
          <p:cNvSpPr>
            <a:spLocks noGrp="1"/>
          </p:cNvSpPr>
          <p:nvPr>
            <p:ph type="title"/>
          </p:nvPr>
        </p:nvSpPr>
        <p:spPr/>
        <p:txBody>
          <a:bodyPr>
            <a:normAutofit/>
          </a:bodyPr>
          <a:lstStyle/>
          <a:p>
            <a:r>
              <a:rPr lang="en-US" dirty="0"/>
              <a:t>Workflow:</a:t>
            </a:r>
            <a:endParaRPr lang="en-IN" dirty="0"/>
          </a:p>
        </p:txBody>
      </p:sp>
      <p:sp>
        <p:nvSpPr>
          <p:cNvPr id="3" name="Content Placeholder 2">
            <a:extLst>
              <a:ext uri="{FF2B5EF4-FFF2-40B4-BE49-F238E27FC236}">
                <a16:creationId xmlns:a16="http://schemas.microsoft.com/office/drawing/2014/main" id="{7F51680F-20EE-A35C-1844-B18057F14C32}"/>
              </a:ext>
            </a:extLst>
          </p:cNvPr>
          <p:cNvSpPr>
            <a:spLocks noGrp="1"/>
          </p:cNvSpPr>
          <p:nvPr>
            <p:ph idx="1"/>
          </p:nvPr>
        </p:nvSpPr>
        <p:spPr/>
        <p:txBody>
          <a:bodyPr/>
          <a:lstStyle/>
          <a:p>
            <a:r>
              <a:rPr lang="en-US" dirty="0"/>
              <a:t>Team roles in gathering requirements, system design, development, testing and deployment.</a:t>
            </a:r>
          </a:p>
          <a:p>
            <a:r>
              <a:rPr lang="en-US" dirty="0"/>
              <a:t>Estimated time for project completion:~8 months.</a:t>
            </a:r>
            <a:endParaRPr lang="en-IN" dirty="0"/>
          </a:p>
        </p:txBody>
      </p:sp>
    </p:spTree>
    <p:extLst>
      <p:ext uri="{BB962C8B-B14F-4D97-AF65-F5344CB8AC3E}">
        <p14:creationId xmlns:p14="http://schemas.microsoft.com/office/powerpoint/2010/main" val="1322756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725470"/>
          </a:xfrm>
        </p:spPr>
        <p:txBody>
          <a:bodyPr>
            <a:normAutofit fontScale="90000"/>
          </a:bodyPr>
          <a:lstStyle/>
          <a:p>
            <a:pPr algn="ctr"/>
            <a:r>
              <a:rPr lang="en-GB" b="1" u="sng" dirty="0"/>
              <a:t>Project Overview</a:t>
            </a:r>
            <a:br>
              <a:rPr lang="en-US" dirty="0"/>
            </a:br>
            <a:endParaRPr lang="en-US" dirty="0"/>
          </a:p>
        </p:txBody>
      </p:sp>
      <p:sp>
        <p:nvSpPr>
          <p:cNvPr id="3" name="Content Placeholder 2"/>
          <p:cNvSpPr>
            <a:spLocks noGrp="1"/>
          </p:cNvSpPr>
          <p:nvPr>
            <p:ph idx="1"/>
          </p:nvPr>
        </p:nvSpPr>
        <p:spPr>
          <a:xfrm>
            <a:off x="1435608" y="857232"/>
            <a:ext cx="7498080" cy="5391168"/>
          </a:xfrm>
        </p:spPr>
        <p:txBody>
          <a:bodyPr>
            <a:normAutofit fontScale="70000" lnSpcReduction="20000"/>
          </a:bodyPr>
          <a:lstStyle/>
          <a:p>
            <a:r>
              <a:rPr lang="en-US" dirty="0"/>
              <a:t>This system </a:t>
            </a:r>
            <a:r>
              <a:rPr lang="en-US" b="1" dirty="0"/>
              <a:t>“Vehicle service management system (VSMS)”</a:t>
            </a:r>
            <a:r>
              <a:rPr lang="en-US" dirty="0"/>
              <a:t> allows providing vehicle for service. If customer got any problem with his vehicle they are providing services</a:t>
            </a:r>
          </a:p>
          <a:p>
            <a:pPr>
              <a:buNone/>
            </a:pPr>
            <a:endParaRPr lang="en-US" dirty="0"/>
          </a:p>
          <a:p>
            <a:r>
              <a:rPr lang="en-US" dirty="0"/>
              <a:t>The real power of this project lies not in direct selling of products, but in the creation of tighter relationships with customers and delivering of a high level of service and support, which in turn improves organization sales and its goodwill. A service organization is a business entity that takes care of servicing a customer instrument in the after sales domain.</a:t>
            </a:r>
          </a:p>
          <a:p>
            <a:pPr>
              <a:buNone/>
            </a:pPr>
            <a:endParaRPr lang="en-US" dirty="0"/>
          </a:p>
          <a:p>
            <a:pPr>
              <a:buNone/>
            </a:pPr>
            <a:r>
              <a:rPr lang="en-US" sz="2600" b="1" dirty="0"/>
              <a:t>This project contains 2 modules namely :-</a:t>
            </a:r>
            <a:r>
              <a:rPr lang="en-US" sz="2600" dirty="0"/>
              <a:t> </a:t>
            </a:r>
          </a:p>
          <a:p>
            <a:pPr lvl="0"/>
            <a:r>
              <a:rPr lang="en-US" sz="2600" b="1" dirty="0"/>
              <a:t>User Module</a:t>
            </a:r>
            <a:r>
              <a:rPr lang="en-US" sz="2600" dirty="0"/>
              <a:t>,</a:t>
            </a:r>
          </a:p>
          <a:p>
            <a:pPr lvl="0"/>
            <a:r>
              <a:rPr lang="en-US" sz="2600" b="1" dirty="0"/>
              <a:t>Admin Module</a:t>
            </a:r>
            <a:endParaRPr lang="en-US" sz="2600" dirty="0"/>
          </a:p>
          <a:p>
            <a:pPr lvl="0">
              <a:buFont typeface="Wingdings" pitchFamily="2" charset="2"/>
              <a:buChar char="Ø"/>
            </a:pPr>
            <a:endParaRPr lang="en-US" dirty="0"/>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728" y="285728"/>
            <a:ext cx="7498080" cy="714380"/>
          </a:xfrm>
        </p:spPr>
        <p:txBody>
          <a:bodyPr>
            <a:normAutofit fontScale="90000"/>
          </a:bodyPr>
          <a:lstStyle/>
          <a:p>
            <a:pPr algn="ctr"/>
            <a:r>
              <a:rPr lang="en-US" sz="3200" b="1" u="sng" dirty="0"/>
              <a:t>Admin Module</a:t>
            </a:r>
            <a:br>
              <a:rPr lang="en-US" dirty="0"/>
            </a:br>
            <a:endParaRPr lang="en-US" dirty="0"/>
          </a:p>
        </p:txBody>
      </p:sp>
      <p:sp>
        <p:nvSpPr>
          <p:cNvPr id="3" name="Content Placeholder 2"/>
          <p:cNvSpPr>
            <a:spLocks noGrp="1"/>
          </p:cNvSpPr>
          <p:nvPr>
            <p:ph idx="1"/>
          </p:nvPr>
        </p:nvSpPr>
        <p:spPr>
          <a:xfrm>
            <a:off x="1435608" y="857232"/>
            <a:ext cx="7498080" cy="5391168"/>
          </a:xfrm>
        </p:spPr>
        <p:txBody>
          <a:bodyPr>
            <a:normAutofit fontScale="77500" lnSpcReduction="20000"/>
          </a:bodyPr>
          <a:lstStyle/>
          <a:p>
            <a:r>
              <a:rPr lang="en-US" sz="2200" dirty="0"/>
              <a:t>Secure admin login system</a:t>
            </a:r>
            <a:endParaRPr lang="en-US" sz="1200" dirty="0"/>
          </a:p>
          <a:p>
            <a:pPr lvl="0"/>
            <a:r>
              <a:rPr lang="en-US" sz="2400" b="1" dirty="0"/>
              <a:t>Dashboard:</a:t>
            </a:r>
            <a:r>
              <a:rPr lang="en-US" sz="2400" dirty="0"/>
              <a:t> In this section admin can see all detail in brief like total registered user, Total Enquiry, Total Mechanics and Total Services.</a:t>
            </a:r>
          </a:p>
          <a:p>
            <a:pPr lvl="0"/>
            <a:r>
              <a:rPr lang="en-US" sz="2400" b="1" dirty="0"/>
              <a:t>Mechanics:</a:t>
            </a:r>
            <a:r>
              <a:rPr lang="en-US" sz="2400" dirty="0"/>
              <a:t> In this section admin can manage mechanics (</a:t>
            </a:r>
            <a:r>
              <a:rPr lang="en-US" sz="2400" dirty="0" err="1"/>
              <a:t>add,delete</a:t>
            </a:r>
            <a:r>
              <a:rPr lang="en-US" sz="2400" dirty="0"/>
              <a:t>, and update).</a:t>
            </a:r>
          </a:p>
          <a:p>
            <a:pPr lvl="0"/>
            <a:r>
              <a:rPr lang="en-US" sz="2400" b="1" dirty="0"/>
              <a:t>Vehicle Category:</a:t>
            </a:r>
            <a:r>
              <a:rPr lang="en-US" sz="2400" dirty="0"/>
              <a:t> In this section admin can manage vehicle category (</a:t>
            </a:r>
            <a:r>
              <a:rPr lang="en-US" sz="2400" dirty="0" err="1"/>
              <a:t>add,delete</a:t>
            </a:r>
            <a:r>
              <a:rPr lang="en-US" sz="2400" dirty="0"/>
              <a:t> and update).</a:t>
            </a:r>
          </a:p>
          <a:p>
            <a:pPr lvl="0"/>
            <a:r>
              <a:rPr lang="en-US" sz="2400" b="1" dirty="0" err="1"/>
              <a:t>Reg</a:t>
            </a:r>
            <a:r>
              <a:rPr lang="en-US" sz="2400" b="1" dirty="0"/>
              <a:t> Users:</a:t>
            </a:r>
            <a:r>
              <a:rPr lang="en-US" sz="2400" dirty="0"/>
              <a:t> In this section admin can view user detail and update user detail.</a:t>
            </a:r>
          </a:p>
          <a:p>
            <a:pPr lvl="0"/>
            <a:r>
              <a:rPr lang="en-US" sz="2400" b="1" dirty="0"/>
              <a:t>Service Request:</a:t>
            </a:r>
            <a:r>
              <a:rPr lang="en-US" sz="2400" dirty="0"/>
              <a:t> In this section admin can add service prices (service charge, parts charge additional (if any)). Admin can view services on the basis of status (pending services, rejected services and complete services). Admin also can approve pending policy </a:t>
            </a:r>
          </a:p>
          <a:p>
            <a:pPr lvl="0"/>
            <a:r>
              <a:rPr lang="en-US" sz="2400" b="1" dirty="0"/>
              <a:t>Customer Query:</a:t>
            </a:r>
            <a:r>
              <a:rPr lang="en-US" sz="2400" dirty="0"/>
              <a:t> In this section admin can respond the customer query and also view the customer responded query and non-responded query.</a:t>
            </a:r>
          </a:p>
          <a:p>
            <a:pPr lvl="0"/>
            <a:r>
              <a:rPr lang="en-US" sz="2400" b="1" dirty="0"/>
              <a:t>Enquiry Search:</a:t>
            </a:r>
            <a:r>
              <a:rPr lang="en-US" sz="2400" dirty="0"/>
              <a:t> In this section admin can search enquiry with help of customer phone number, email id or contact number.</a:t>
            </a:r>
          </a:p>
          <a:p>
            <a:pPr lvl="0"/>
            <a:r>
              <a:rPr lang="en-US" sz="2400" b="1" dirty="0"/>
              <a:t>Service Search:</a:t>
            </a:r>
            <a:r>
              <a:rPr lang="en-US" sz="2400" dirty="0"/>
              <a:t> In this section admin can search services with help of customer phone number, email id or contact number.</a:t>
            </a:r>
          </a:p>
          <a:p>
            <a:pPr>
              <a:buNone/>
            </a:pP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14290"/>
            <a:ext cx="7498080" cy="1285884"/>
          </a:xfrm>
        </p:spPr>
        <p:txBody>
          <a:bodyPr>
            <a:normAutofit fontScale="90000"/>
          </a:bodyPr>
          <a:lstStyle/>
          <a:p>
            <a:pPr algn="ctr"/>
            <a:r>
              <a:rPr lang="en-US" b="1" u="sng" dirty="0"/>
              <a:t>User  Module</a:t>
            </a:r>
            <a:br>
              <a:rPr lang="en-US" dirty="0"/>
            </a:br>
            <a:endParaRPr lang="en-US" dirty="0"/>
          </a:p>
        </p:txBody>
      </p:sp>
      <p:sp>
        <p:nvSpPr>
          <p:cNvPr id="3" name="Content Placeholder 2"/>
          <p:cNvSpPr>
            <a:spLocks noGrp="1"/>
          </p:cNvSpPr>
          <p:nvPr>
            <p:ph idx="1"/>
          </p:nvPr>
        </p:nvSpPr>
        <p:spPr>
          <a:xfrm>
            <a:off x="1071538" y="928670"/>
            <a:ext cx="7862150" cy="5786478"/>
          </a:xfrm>
        </p:spPr>
        <p:txBody>
          <a:bodyPr>
            <a:normAutofit/>
          </a:bodyPr>
          <a:lstStyle/>
          <a:p>
            <a:pPr>
              <a:buFont typeface="Wingdings" pitchFamily="2" charset="2"/>
              <a:buChar char="q"/>
            </a:pPr>
            <a:endParaRPr lang="en-US" sz="1800" b="1" dirty="0"/>
          </a:p>
          <a:p>
            <a:pPr>
              <a:buNone/>
            </a:pPr>
            <a:r>
              <a:rPr lang="en-US" sz="1800" b="1" dirty="0"/>
              <a:t>Users</a:t>
            </a:r>
            <a:endParaRPr lang="en-US" sz="1800" dirty="0"/>
          </a:p>
          <a:p>
            <a:r>
              <a:rPr lang="en-US" sz="1800" b="1" dirty="0"/>
              <a:t>1. Dashboard:</a:t>
            </a:r>
            <a:r>
              <a:rPr lang="en-US" sz="1800" dirty="0"/>
              <a:t> In this section , User can view the total, rejected, completed services.</a:t>
            </a:r>
          </a:p>
          <a:p>
            <a:r>
              <a:rPr lang="en-US" sz="1800" dirty="0"/>
              <a:t>2. </a:t>
            </a:r>
            <a:r>
              <a:rPr lang="en-US" sz="1800" b="1" dirty="0"/>
              <a:t>Enquiry:</a:t>
            </a:r>
            <a:r>
              <a:rPr lang="en-US" sz="1800" dirty="0"/>
              <a:t> In this section user can fill the enquiry form and check his query is respond or not (which is done by admin).</a:t>
            </a:r>
          </a:p>
          <a:p>
            <a:r>
              <a:rPr lang="en-US" sz="1800" b="1" dirty="0"/>
              <a:t>3. Service Request: </a:t>
            </a:r>
            <a:r>
              <a:rPr lang="en-US" sz="1800" dirty="0"/>
              <a:t>In this section user can fill the service form, check his/her service status and what amount is taken for service and also print his/her amount slip (which is done by admin).</a:t>
            </a:r>
          </a:p>
          <a:p>
            <a:pPr>
              <a:buNone/>
            </a:pPr>
            <a:endParaRPr lang="en-US" sz="1800" dirty="0"/>
          </a:p>
          <a:p>
            <a:r>
              <a:rPr lang="en-US" sz="1800" dirty="0"/>
              <a:t>User can also update his/ her profile, change password and recover password.</a:t>
            </a:r>
          </a:p>
          <a:p>
            <a:pPr lvl="0">
              <a:buNone/>
            </a:pPr>
            <a:endParaRPr lang="en-US" sz="1800" dirty="0"/>
          </a:p>
          <a:p>
            <a:pPr lvl="0">
              <a:buNone/>
            </a:pPr>
            <a:endParaRPr lang="en-US" sz="1800" dirty="0"/>
          </a:p>
          <a:p>
            <a:pPr>
              <a:buNone/>
            </a:pPr>
            <a:endParaRPr lang="en-US" sz="2000" dirty="0"/>
          </a:p>
          <a:p>
            <a:pPr>
              <a:buNone/>
            </a:pPr>
            <a:endParaRPr lang="en-US"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1724</TotalTime>
  <Words>1128</Words>
  <Application>Microsoft Office PowerPoint</Application>
  <PresentationFormat>On-screen Show (4:3)</PresentationFormat>
  <Paragraphs>140</Paragraphs>
  <Slides>31</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Calibri</vt:lpstr>
      <vt:lpstr>Gill Sans MT</vt:lpstr>
      <vt:lpstr>Times New Roman</vt:lpstr>
      <vt:lpstr>Verdana</vt:lpstr>
      <vt:lpstr>Wingdings</vt:lpstr>
      <vt:lpstr>Wingdings 2</vt:lpstr>
      <vt:lpstr>Solstice</vt:lpstr>
      <vt:lpstr>Introduction to Vehicle Servicing                                         System</vt:lpstr>
      <vt:lpstr>Purpose and Scope</vt:lpstr>
      <vt:lpstr>Advantages of the System:</vt:lpstr>
      <vt:lpstr>Functional Requirements:</vt:lpstr>
      <vt:lpstr>Technology Used:</vt:lpstr>
      <vt:lpstr>Workflow:</vt:lpstr>
      <vt:lpstr>Project Overview </vt:lpstr>
      <vt:lpstr>Admin Module </vt:lpstr>
      <vt:lpstr>User  Module </vt:lpstr>
      <vt:lpstr>Requirement Specification </vt:lpstr>
      <vt:lpstr>Continue.....</vt:lpstr>
      <vt:lpstr>Use Case Diagram</vt:lpstr>
      <vt:lpstr>Class Diagram</vt:lpstr>
      <vt:lpstr>ER Diagram</vt:lpstr>
      <vt:lpstr>Data Flow Diagram</vt:lpstr>
      <vt:lpstr>PowerPoint Presentation</vt:lpstr>
      <vt:lpstr>PowerPoint Presentation</vt:lpstr>
      <vt:lpstr>PowerPoint Presentation</vt:lpstr>
      <vt:lpstr>PowerPoint Presentation</vt:lpstr>
      <vt:lpstr>Implementation and  System Testing </vt:lpstr>
      <vt:lpstr>Project Screens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References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Testing  Management System</dc:title>
  <dc:creator>Anuj kumar</dc:creator>
  <cp:lastModifiedBy>Mr. SUMIT KUMAR MCA2302105</cp:lastModifiedBy>
  <cp:revision>34</cp:revision>
  <dcterms:created xsi:type="dcterms:W3CDTF">2021-11-06T13:13:02Z</dcterms:created>
  <dcterms:modified xsi:type="dcterms:W3CDTF">2024-10-10T13:55:21Z</dcterms:modified>
</cp:coreProperties>
</file>